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3.xml" ContentType="application/vnd.openxmlformats-officedocument.presentationml.slideLayout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15.xml" ContentType="application/vnd.openxmlformats-officedocument.presentationml.slideLayout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16.xml" ContentType="application/vnd.openxmlformats-officedocument.presentationml.slideLayout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slideLayouts/slideLayout17.xml" ContentType="application/vnd.openxmlformats-officedocument.presentationml.slideLayout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18.xml" ContentType="application/vnd.openxmlformats-officedocument.presentationml.slideLayout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19.xml" ContentType="application/vnd.openxmlformats-officedocument.presentationml.slideLayout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0.xml" ContentType="application/vnd.openxmlformats-officedocument.presentationml.slideLayout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21.xml" ContentType="application/vnd.openxmlformats-officedocument.presentationml.slideLayout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slideLayouts/slideLayout22.xml" ContentType="application/vnd.openxmlformats-officedocument.presentationml.slideLayout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23.xml" ContentType="application/vnd.openxmlformats-officedocument.presentationml.slideLayout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slideLayouts/slideLayout24.xml" ContentType="application/vnd.openxmlformats-officedocument.presentationml.slideLayout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slideLayouts/slideLayout25.xml" ContentType="application/vnd.openxmlformats-officedocument.presentationml.slideLayout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slideLayouts/slideLayout26.xml" ContentType="application/vnd.openxmlformats-officedocument.presentationml.slideLayout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slideLayouts/slideLayout27.xml" ContentType="application/vnd.openxmlformats-officedocument.presentationml.slideLayout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slideLayouts/slideLayout28.xml" ContentType="application/vnd.openxmlformats-officedocument.presentationml.slideLayout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8" r:id="rId5"/>
    <p:sldId id="302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30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0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type="screen16x9" cy="6858000" cx="12192000"/>
  <p:notesSz cx="7103745" cy="10234295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tableStyles" Target="tableStyle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</a:ln>
          <a:effectLst/>
        </p:spPr>
        <p:txBody>
          <a:bodyPr anchor="t" anchorCtr="0" bIns="45745" compatLnSpc="1" lIns="91492" numCol="1" rIns="91492" tIns="45745" vert="horz" wrap="square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8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</a:ln>
          <a:effectLst/>
        </p:spPr>
        <p:txBody>
          <a:bodyPr anchor="t" anchorCtr="0" bIns="45745" compatLnSpc="1" lIns="91492" numCol="1" rIns="91492" tIns="45745" vert="horz" wrap="square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8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8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</a:ln>
          <a:effectLst/>
        </p:spPr>
        <p:txBody>
          <a:bodyPr anchor="t" anchorCtr="0" bIns="45745" compatLnSpc="1" lIns="91492" numCol="1" rIns="91492" tIns="45745" vert="horz" wrap="square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88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</a:ln>
          <a:effectLst/>
        </p:spPr>
        <p:txBody>
          <a:bodyPr anchor="b" anchorCtr="0" bIns="45745" compatLnSpc="1" lIns="91492" numCol="1" rIns="91492" tIns="45745" vert="horz" wrap="square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</a:ln>
          <a:effectLst/>
        </p:spPr>
        <p:txBody>
          <a:bodyPr anchor="b" anchorCtr="0" bIns="45745" compatLnSpc="1" lIns="91492" numCol="1" rIns="91492" tIns="45745" vert="horz" wrap="square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/>
      </p:grpSpPr>
      <p:sp>
        <p:nvSpPr>
          <p:cNvPr id="1048736" name="幻灯片图像占位符 1"/>
          <p:cNvSpPr/>
          <p:nvPr>
            <p:ph type="sldImg" idx="2"/>
          </p:nvPr>
        </p:nvSpPr>
        <p:spPr/>
      </p:sp>
      <p:sp>
        <p:nvSpPr>
          <p:cNvPr id="1048737" name="文本占位符 2"/>
          <p:cNvSpPr/>
          <p:nvPr>
            <p:ph type="body" idx="3"/>
          </p:nvPr>
        </p:nvSpPr>
        <p:spPr/>
        <p:txBody>
          <a:bodyPr/>
          <a:p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image" Target="../media/image1.png"/><Relationship Id="rId3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2.xml"/><Relationship Id="rId5" Type="http://schemas.openxmlformats.org/officeDocument/2006/relationships/tags" Target="../tags/tag3.xml"/><Relationship Id="rId6" Type="http://schemas.openxmlformats.org/officeDocument/2006/relationships/tags" Target="../tags/tag4.xml"/><Relationship Id="rId7" Type="http://schemas.openxmlformats.org/officeDocument/2006/relationships/tags" Target="../tags/tag5.xml"/><Relationship Id="rId8" Type="http://schemas.openxmlformats.org/officeDocument/2006/relationships/slideMaster" Target="../slideMasters/slideMaster2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7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Relationship Id="rId11" Type="http://schemas.openxmlformats.org/officeDocument/2006/relationships/tags" Target="../tags/tag12.xml"/><Relationship Id="rId12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image" Target="../media/image4.png"/><Relationship Id="rId3" Type="http://schemas.openxmlformats.org/officeDocument/2006/relationships/image" Target="file:///C:\Users\1V994W2\PycharmProjects\PPT_Background_Generation/pic_temp/pic_half_left.png" TargetMode="External"/><Relationship Id="rId4" Type="http://schemas.openxmlformats.org/officeDocument/2006/relationships/tags" Target="../tags/tag14.xml"/><Relationship Id="rId5" Type="http://schemas.openxmlformats.org/officeDocument/2006/relationships/image" Target="../media/image5.png"/><Relationship Id="rId6" Type="http://schemas.openxmlformats.org/officeDocument/2006/relationships/image" Target="file:///C:\Users\1V994W2\PycharmProjects\PPT_Background_Generation/pic_temp/pic_half_right.png" TargetMode="External"/><Relationship Id="rId7" Type="http://schemas.openxmlformats.org/officeDocument/2006/relationships/tags" Target="../tags/tag15.xml"/><Relationship Id="rId8" Type="http://schemas.openxmlformats.org/officeDocument/2006/relationships/tags" Target="../tags/tag16.xml"/><Relationship Id="rId9" Type="http://schemas.openxmlformats.org/officeDocument/2006/relationships/tags" Target="../tags/tag17.xml"/><Relationship Id="rId10" Type="http://schemas.openxmlformats.org/officeDocument/2006/relationships/tags" Target="../tags/tag18.xml"/><Relationship Id="rId11" Type="http://schemas.openxmlformats.org/officeDocument/2006/relationships/tags" Target="../tags/tag19.xml"/><Relationship Id="rId12" Type="http://schemas.openxmlformats.org/officeDocument/2006/relationships/tags" Target="../tags/tag20.xml"/><Relationship Id="rId13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22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23.xml"/><Relationship Id="rId8" Type="http://schemas.openxmlformats.org/officeDocument/2006/relationships/tags" Target="../tags/tag24.xml"/><Relationship Id="rId9" Type="http://schemas.openxmlformats.org/officeDocument/2006/relationships/tags" Target="../tags/tag25.xml"/><Relationship Id="rId10" Type="http://schemas.openxmlformats.org/officeDocument/2006/relationships/tags" Target="../tags/tag26.xml"/><Relationship Id="rId11" Type="http://schemas.openxmlformats.org/officeDocument/2006/relationships/tags" Target="../tags/tag27.xml"/><Relationship Id="rId12" Type="http://schemas.openxmlformats.org/officeDocument/2006/relationships/tags" Target="../tags/tag28.xml"/><Relationship Id="rId13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30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31.xml"/><Relationship Id="rId8" Type="http://schemas.openxmlformats.org/officeDocument/2006/relationships/tags" Target="../tags/tag32.xml"/><Relationship Id="rId9" Type="http://schemas.openxmlformats.org/officeDocument/2006/relationships/tags" Target="../tags/tag33.xml"/><Relationship Id="rId10" Type="http://schemas.openxmlformats.org/officeDocument/2006/relationships/tags" Target="../tags/tag34.xml"/><Relationship Id="rId11" Type="http://schemas.openxmlformats.org/officeDocument/2006/relationships/tags" Target="../tags/tag35.xml"/><Relationship Id="rId12" Type="http://schemas.openxmlformats.org/officeDocument/2006/relationships/tags" Target="../tags/tag36.xml"/><Relationship Id="rId13" Type="http://schemas.openxmlformats.org/officeDocument/2006/relationships/tags" Target="../tags/tag37.xml"/><Relationship Id="rId14" Type="http://schemas.openxmlformats.org/officeDocument/2006/relationships/tags" Target="../tags/tag38.xml"/><Relationship Id="rId15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image" Target="../media/image6.png"/><Relationship Id="rId3" Type="http://schemas.openxmlformats.org/officeDocument/2006/relationships/image" Target="file:///C:\Users\1V994W2\Documents\Tencent%20Files\574576071\FileRecv\&#25340;&#35013;&#32032;&#26448;\forright\\18\subject_holdleft_36,36,36_0_staid_full_0.png" TargetMode="External"/><Relationship Id="rId4" Type="http://schemas.openxmlformats.org/officeDocument/2006/relationships/tags" Target="../tags/tag40.xml"/><Relationship Id="rId5" Type="http://schemas.openxmlformats.org/officeDocument/2006/relationships/image" Target="../media/image2.png"/><Relationship Id="rId6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tags" Target="../tags/tag41.xml"/><Relationship Id="rId8" Type="http://schemas.openxmlformats.org/officeDocument/2006/relationships/tags" Target="../tags/tag42.xml"/><Relationship Id="rId9" Type="http://schemas.openxmlformats.org/officeDocument/2006/relationships/tags" Target="../tags/tag43.xml"/><Relationship Id="rId10" Type="http://schemas.openxmlformats.org/officeDocument/2006/relationships/tags" Target="../tags/tag44.xml"/><Relationship Id="rId1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tags" Target="../tags/tag46.xml"/><Relationship Id="rId3" Type="http://schemas.openxmlformats.org/officeDocument/2006/relationships/tags" Target="../tags/tag47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49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50.xml"/><Relationship Id="rId8" Type="http://schemas.openxmlformats.org/officeDocument/2006/relationships/tags" Target="../tags/tag51.xml"/><Relationship Id="rId9" Type="http://schemas.openxmlformats.org/officeDocument/2006/relationships/tags" Target="../tags/tag52.xml"/><Relationship Id="rId10" Type="http://schemas.openxmlformats.org/officeDocument/2006/relationships/tags" Target="../tags/tag53.xml"/><Relationship Id="rId11" Type="http://schemas.openxmlformats.org/officeDocument/2006/relationships/tags" Target="../tags/tag54.xml"/><Relationship Id="rId12" Type="http://schemas.openxmlformats.org/officeDocument/2006/relationships/tags" Target="../tags/tag55.xml"/><Relationship Id="rId13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57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58.xml"/><Relationship Id="rId8" Type="http://schemas.openxmlformats.org/officeDocument/2006/relationships/tags" Target="../tags/tag59.xml"/><Relationship Id="rId9" Type="http://schemas.openxmlformats.org/officeDocument/2006/relationships/tags" Target="../tags/tag60.xml"/><Relationship Id="rId10" Type="http://schemas.openxmlformats.org/officeDocument/2006/relationships/tags" Target="../tags/tag61.xml"/><Relationship Id="rId11" Type="http://schemas.openxmlformats.org/officeDocument/2006/relationships/tags" Target="../tags/tag62.xml"/><Relationship Id="rId12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64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65.xml"/><Relationship Id="rId8" Type="http://schemas.openxmlformats.org/officeDocument/2006/relationships/tags" Target="../tags/tag66.xml"/><Relationship Id="rId9" Type="http://schemas.openxmlformats.org/officeDocument/2006/relationships/tags" Target="../tags/tag67.xml"/><Relationship Id="rId10" Type="http://schemas.openxmlformats.org/officeDocument/2006/relationships/tags" Target="../tags/tag68.xml"/><Relationship Id="rId1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image" Target="../media/image1.png"/><Relationship Id="rId3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70.xml"/><Relationship Id="rId5" Type="http://schemas.openxmlformats.org/officeDocument/2006/relationships/tags" Target="../tags/tag71.xml"/><Relationship Id="rId6" Type="http://schemas.openxmlformats.org/officeDocument/2006/relationships/tags" Target="../tags/tag72.xml"/><Relationship Id="rId7" Type="http://schemas.openxmlformats.org/officeDocument/2006/relationships/tags" Target="../tags/tag73.xml"/><Relationship Id="rId8" Type="http://schemas.openxmlformats.org/officeDocument/2006/relationships/tags" Target="../tags/tag74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image" Target="../media/image2.png"/><Relationship Id="rId3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76.xml"/><Relationship Id="rId5" Type="http://schemas.openxmlformats.org/officeDocument/2006/relationships/image" Target="../media/image3.png"/><Relationship Id="rId6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9" Type="http://schemas.openxmlformats.org/officeDocument/2006/relationships/tags" Target="../tags/tag79.xml"/><Relationship Id="rId10" Type="http://schemas.openxmlformats.org/officeDocument/2006/relationships/tags" Target="../tags/tag80.xml"/><Relationship Id="rId1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image" Target="../media/image2.png"/><Relationship Id="rId4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83.xml"/><Relationship Id="rId6" Type="http://schemas.openxmlformats.org/officeDocument/2006/relationships/image" Target="../media/image3.png"/><Relationship Id="rId7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tags" Target="../tags/tag84.xml"/><Relationship Id="rId9" Type="http://schemas.openxmlformats.org/officeDocument/2006/relationships/tags" Target="../tags/tag85.xml"/><Relationship Id="rId10" Type="http://schemas.openxmlformats.org/officeDocument/2006/relationships/tags" Target="../tags/tag86.xml"/><Relationship Id="rId11" Type="http://schemas.openxmlformats.org/officeDocument/2006/relationships/tags" Target="../tags/tag87.xml"/><Relationship Id="rId12" Type="http://schemas.openxmlformats.org/officeDocument/2006/relationships/tags" Target="../tags/tag88.xml"/><Relationship Id="rId13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tags" Target="../tags/tag90.xml"/><Relationship Id="rId3" Type="http://schemas.openxmlformats.org/officeDocument/2006/relationships/image" Target="../media/image2.png"/><Relationship Id="rId4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91.xml"/><Relationship Id="rId6" Type="http://schemas.openxmlformats.org/officeDocument/2006/relationships/tags" Target="../tags/tag92.xml"/><Relationship Id="rId7" Type="http://schemas.openxmlformats.org/officeDocument/2006/relationships/tags" Target="../tags/tag93.xml"/><Relationship Id="rId8" Type="http://schemas.openxmlformats.org/officeDocument/2006/relationships/tags" Target="../tags/tag94.xml"/><Relationship Id="rId9" Type="http://schemas.openxmlformats.org/officeDocument/2006/relationships/tags" Target="../tags/tag95.xml"/><Relationship Id="rId10" Type="http://schemas.openxmlformats.org/officeDocument/2006/relationships/tags" Target="../tags/tag96.xml"/><Relationship Id="rId1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tags" Target="../tags/tag98.xml"/><Relationship Id="rId3" Type="http://schemas.openxmlformats.org/officeDocument/2006/relationships/image" Target="../media/image2.png"/><Relationship Id="rId4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99.xml"/><Relationship Id="rId6" Type="http://schemas.openxmlformats.org/officeDocument/2006/relationships/image" Target="../media/image3.png"/><Relationship Id="rId7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tags" Target="../tags/tag100.xml"/><Relationship Id="rId9" Type="http://schemas.openxmlformats.org/officeDocument/2006/relationships/tags" Target="../tags/tag101.xml"/><Relationship Id="rId10" Type="http://schemas.openxmlformats.org/officeDocument/2006/relationships/tags" Target="../tags/tag102.xml"/><Relationship Id="rId11" Type="http://schemas.openxmlformats.org/officeDocument/2006/relationships/tags" Target="../tags/tag103.xml"/><Relationship Id="rId12" Type="http://schemas.openxmlformats.org/officeDocument/2006/relationships/tags" Target="../tags/tag104.xml"/><Relationship Id="rId13" Type="http://schemas.openxmlformats.org/officeDocument/2006/relationships/tags" Target="../tags/tag105.xml"/><Relationship Id="rId14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tags" Target="../tags/tag107.xml"/><Relationship Id="rId3" Type="http://schemas.openxmlformats.org/officeDocument/2006/relationships/image" Target="../media/image2.png"/><Relationship Id="rId4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08.xml"/><Relationship Id="rId6" Type="http://schemas.openxmlformats.org/officeDocument/2006/relationships/image" Target="../media/image3.png"/><Relationship Id="rId7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tags" Target="../tags/tag109.xml"/><Relationship Id="rId9" Type="http://schemas.openxmlformats.org/officeDocument/2006/relationships/tags" Target="../tags/tag110.xml"/><Relationship Id="rId10" Type="http://schemas.openxmlformats.org/officeDocument/2006/relationships/tags" Target="../tags/tag111.xml"/><Relationship Id="rId11" Type="http://schemas.openxmlformats.org/officeDocument/2006/relationships/tags" Target="../tags/tag112.xml"/><Relationship Id="rId12" Type="http://schemas.openxmlformats.org/officeDocument/2006/relationships/tags" Target="../tags/tag113.xml"/><Relationship Id="rId13" Type="http://schemas.openxmlformats.org/officeDocument/2006/relationships/tags" Target="../tags/tag114.xml"/><Relationship Id="rId14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tags" Target="../tags/tag116.xml"/><Relationship Id="rId3" Type="http://schemas.openxmlformats.org/officeDocument/2006/relationships/image" Target="../media/image2.png"/><Relationship Id="rId4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17.xml"/><Relationship Id="rId6" Type="http://schemas.openxmlformats.org/officeDocument/2006/relationships/image" Target="../media/image3.png"/><Relationship Id="rId7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tags" Target="../tags/tag118.xml"/><Relationship Id="rId9" Type="http://schemas.openxmlformats.org/officeDocument/2006/relationships/tags" Target="../tags/tag119.xml"/><Relationship Id="rId10" Type="http://schemas.openxmlformats.org/officeDocument/2006/relationships/tags" Target="../tags/tag120.xml"/><Relationship Id="rId11" Type="http://schemas.openxmlformats.org/officeDocument/2006/relationships/tags" Target="../tags/tag121.xml"/><Relationship Id="rId12" Type="http://schemas.openxmlformats.org/officeDocument/2006/relationships/tags" Target="../tags/tag122.xml"/><Relationship Id="rId13" Type="http://schemas.openxmlformats.org/officeDocument/2006/relationships/tags" Target="../tags/tag123.xml"/><Relationship Id="rId14" Type="http://schemas.openxmlformats.org/officeDocument/2006/relationships/tags" Target="../tags/tag124.xml"/><Relationship Id="rId15" Type="http://schemas.openxmlformats.org/officeDocument/2006/relationships/tags" Target="../tags/tag125.xml"/><Relationship Id="rId16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tags" Target="../tags/tag127.xml"/><Relationship Id="rId3" Type="http://schemas.openxmlformats.org/officeDocument/2006/relationships/image" Target="../media/image2.png"/><Relationship Id="rId4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28.xml"/><Relationship Id="rId6" Type="http://schemas.openxmlformats.org/officeDocument/2006/relationships/image" Target="../media/image3.png"/><Relationship Id="rId7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tags" Target="../tags/tag129.xml"/><Relationship Id="rId9" Type="http://schemas.openxmlformats.org/officeDocument/2006/relationships/tags" Target="../tags/tag130.xml"/><Relationship Id="rId10" Type="http://schemas.openxmlformats.org/officeDocument/2006/relationships/tags" Target="../tags/tag131.xml"/><Relationship Id="rId11" Type="http://schemas.openxmlformats.org/officeDocument/2006/relationships/tags" Target="../tags/tag132.xml"/><Relationship Id="rId12" Type="http://schemas.openxmlformats.org/officeDocument/2006/relationships/tags" Target="../tags/tag133.xml"/><Relationship Id="rId13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smtClean="0"/>
              <a:t>单击此处编辑母版副标题样式</a:t>
            </a:r>
            <a:endParaRPr altLang="en-US" lang="zh-CN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内容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5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5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5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bg>
      <p:bgPr>
        <a:solidFill>
          <a:schemeClr val="tx2"/>
        </a:solidFill>
      </p:bgPr>
    </p:bg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4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762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3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764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765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6188529" y="2322830"/>
            <a:ext cx="5657850" cy="2212340"/>
          </a:xfrm>
        </p:spPr>
        <p:txBody>
          <a:bodyPr anchor="ctr" anchorCtr="0" bIns="0" lIns="0" rIns="0" tIns="0" vert="horz" wrap="square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b="0" sz="540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altLang="en-US" dirty="0" lang="zh-CN"/>
              <a:t>编辑标题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chemeClr val="bg2"/>
        </a:solidFill>
      </p:bgPr>
    </p:bg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图片 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26" name="图片 6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811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ctr" anchorCtr="0" bIns="46990" lIns="90170" rIns="90170" rtlCol="0" tIns="46990" vert="horz" wrap="square">
            <a:normAutofit fontScale="90000"/>
          </a:bodyPr>
          <a:lstStyle>
            <a:lvl1pPr algn="l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bIns="46990" lIns="90170" rIns="90170" rtlCol="0" tIns="46990" vert="horz" wrap="square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13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14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815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chemeClr val="tx2"/>
        </a:solidFill>
      </p:bgPr>
    </p:bg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图片 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/>
        </p:spPr>
      </p:pic>
      <p:pic>
        <p:nvPicPr>
          <p:cNvPr id="2097210" name="图片 7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/>
        </p:spPr>
      </p:pic>
      <p:sp>
        <p:nvSpPr>
          <p:cNvPr id="1048756" name="矩形 6"/>
          <p:cNvSpPr/>
          <p:nvPr userDrawn="1">
            <p:custDataLst>
              <p:tags r:id="rId7"/>
            </p:custDataLst>
          </p:nvPr>
        </p:nvSpPr>
        <p:spPr>
          <a:xfrm>
            <a:off x="292075" y="303809"/>
            <a:ext cx="11607851" cy="6250382"/>
          </a:xfrm>
          <a:prstGeom prst="rect"/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sp>
        <p:nvSpPr>
          <p:cNvPr id="104875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75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60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3376614" y="3052128"/>
            <a:ext cx="5438775" cy="714375"/>
          </a:xfrm>
        </p:spPr>
        <p:txBody>
          <a:bodyPr anchor="ctr" anchorCtr="0" bIns="0" lIns="0" rIns="0" tIns="0" vert="horz" wrap="square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b="0" sz="360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altLang="en-US" lang="zh-CN"/>
              <a:t>编辑标题</a:t>
            </a:r>
            <a:endParaRPr altLang="en-US" lang="zh-CN"/>
          </a:p>
        </p:txBody>
      </p:sp>
      <p:sp>
        <p:nvSpPr>
          <p:cNvPr id="1048761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3376614" y="3883343"/>
            <a:ext cx="5438775" cy="1067435"/>
          </a:xfrm>
        </p:spPr>
        <p:txBody>
          <a:bodyPr anchor="t" anchorCtr="0" bIns="0" lIns="0" rIns="0" tIns="0" vert="horz" wrap="square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b="0" sz="160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altLang="en-US" lang="zh-CN"/>
              <a:t>单击此处编辑副标题</a:t>
            </a:r>
            <a:endParaRPr altLang="en-US"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chemeClr val="bg2"/>
        </a:solidFill>
      </p:bgPr>
    </p:bg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图片 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34" name="图片 7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835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ctr" anchorCtr="0" bIns="46990" lIns="90170" rIns="90170" rtlCol="0" tIns="46990" vert="horz" wrap="square">
            <a:normAutofit fontScale="90000"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36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bIns="46990" lIns="90170" rIns="90170" rtlCol="0" tIns="46990" vert="horz" wrap="square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8837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bIns="46990" lIns="90170" rIns="90170" tIns="46990" wrap="square">
            <a:normAutofit/>
          </a:bodyPr>
          <a:lstStyle>
            <a:lvl1pPr eaLnBrk="1" fontAlgn="auto" hangingPunct="1" latinLnBrk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hangingPunct="1" latinLnBrk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hangingPunct="1" latinLnBrk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hangingPunct="1" latinLnBrk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hangingPunct="1" latinLnBrk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838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39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840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chemeClr val="bg2"/>
        </a:solidFill>
      </p:bgPr>
    </p:bg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图片 1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16" name="图片 9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775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ctr" anchorCtr="0" bIns="46990" lIns="90170" rIns="90170" rtlCol="0" tIns="46990" vert="horz" wrap="square">
            <a:normAutofit fontScale="90000"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76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anchor="ctr" anchorCtr="0" bIns="46990" lIns="90170" rIns="90170" tIns="46990" wrap="square">
            <a:normAutofit fontScale="95000" lnSpcReduction="20000"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0" cap="none" sz="2000" kern="1200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777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bIns="46990" lIns="90170" rIns="90170" rtlCol="0" tIns="46990" vert="horz" wrap="square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78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anchor="ctr" anchorCtr="0" bIns="46990" lIns="90170" rIns="90170" rtlCol="0" tIns="46990" vert="horz" wrap="square">
            <a:normAutofit fontScale="95000" lnSpcReduction="20000"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0" cap="none" dirty="0" sz="20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779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bIns="46990" lIns="90170" rIns="90170" rtlCol="0" tIns="46990" vert="horz" wrap="square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80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81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782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chemeClr val="bg2"/>
        </a:solidFill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304800" y="2194560"/>
            <a:ext cx="4389120" cy="2468880"/>
          </a:xfrm>
          <a:prstGeom prst="rect"/>
        </p:spPr>
      </p:pic>
      <p:pic>
        <p:nvPicPr>
          <p:cNvPr id="2097153" name="图片 5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/>
        </p:spPr>
      </p:pic>
      <p:sp>
        <p:nvSpPr>
          <p:cNvPr id="104859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0"/>
            <a:ext cx="10852237" cy="441964"/>
          </a:xfrm>
        </p:spPr>
        <p:txBody>
          <a:bodyPr anchor="ctr" anchorCtr="0" bIns="46990" lIns="90170" rIns="90170" rtlCol="0" tIns="46990" vert="horz" wrap="square">
            <a:normAutofit fontScale="90000"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599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00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601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chemeClr val="bg2"/>
        </a:solidFill>
      </p:bgPr>
    </p:bg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02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803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</p:bgPr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图片 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07" name="图片 7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743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anchor="ctr" anchorCtr="0" bIns="46990" lIns="90170" rIns="90170" rtlCol="0" tIns="46990" vert="horz" wrap="square">
            <a:normAutofit fontScale="90000"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44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bIns="46990" lIns="90170" rIns="90170" rtlCol="0" tIns="4699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45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bIns="46990" lIns="90170" rIns="90170" rtlCol="0" tIns="46990" vert="horz" wrap="square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746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747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748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chemeClr val="bg2"/>
        </a:solidFill>
      </p:bgPr>
    </p:bg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图片 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20" name="图片 6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790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anchor="ctr" anchorCtr="0" bIns="46990" lIns="90170" rIns="90170" rtlCol="0" tIns="46990" vert="eaVert" wrap="square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91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eaLnBrk="1" fontAlgn="auto" hangingPunct="1" indent="0" latinLnBrk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hangingPunct="1" indent="0" latinLnBrk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hangingPunct="1" indent="0" latinLnBrk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hangingPunct="1" indent="0" latinLnBrk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hangingPunct="1" indent="0" latinLnBrk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92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93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794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46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4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</p:bgPr>
    </p:bg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图片 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30" name="图片 5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822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23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824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825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图片 5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766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7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768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69" name="文本占位符 6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6730982" y="4287202"/>
            <a:ext cx="4572036" cy="370205"/>
          </a:xfrm>
        </p:spPr>
        <p:txBody>
          <a:bodyPr anchor="t" anchorCtr="0" bIns="0" lIns="0" rIns="0" tIns="0" vert="horz" wrap="square">
            <a:normAutofit/>
          </a:bodyPr>
          <a:lstStyle>
            <a:lvl1pPr algn="l" eaLnBrk="1" fontAlgn="auto" indent="-45720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b="0" sz="200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altLang="en-US" lang="zh-CN"/>
              <a:t>单击此处编辑副标题</a:t>
            </a:r>
            <a:endParaRPr altLang="en-US" lang="zh-CN"/>
          </a:p>
        </p:txBody>
      </p:sp>
      <p:sp>
        <p:nvSpPr>
          <p:cNvPr id="1048770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6730982" y="2910522"/>
            <a:ext cx="4572036" cy="1172210"/>
          </a:xfrm>
        </p:spPr>
        <p:txBody>
          <a:bodyPr anchor="ctr" anchorCtr="0" bIns="0" lIns="0" rIns="0" tIns="0" vert="horz" wrap="square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b="0" sz="660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altLang="en-US" lang="zh-CN"/>
              <a:t>编辑标题</a:t>
            </a:r>
            <a:endParaRPr altLang="en-US"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</p:bgPr>
    </p:bg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图片 6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 r:link="rId3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14" name="图片 5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r:link="rId6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771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 fontScale="90000"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772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73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774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</p:bgPr>
    </p:bg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/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pic>
        <p:nvPicPr>
          <p:cNvPr id="2097227" name="图片 8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28" name="图片 7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xmlns:r="http://schemas.openxmlformats.org/officeDocument/2006/relationships"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817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 wrap="square">
            <a:normAutofit/>
          </a:bodyPr>
          <a:lstStyle>
            <a:lvl1pPr>
              <a:defRPr baseline="0"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818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819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20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821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</p:bgPr>
    </p:bg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/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pic>
        <p:nvPicPr>
          <p:cNvPr id="2097208" name="图片 7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 r:link="rId4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750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 wrap="square">
            <a:normAutofit/>
          </a:bodyPr>
          <a:lstStyle>
            <a:lvl1pPr>
              <a:defRPr baseline="0" sz="3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dirty="0" lang="zh-CN"/>
              <a:t>单击编辑标题</a:t>
            </a:r>
            <a:endParaRPr altLang="en-US" dirty="0" lang="zh-CN"/>
          </a:p>
        </p:txBody>
      </p:sp>
      <p:sp>
        <p:nvSpPr>
          <p:cNvPr id="1048751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2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753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754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55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</p:bgPr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/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pic>
        <p:nvPicPr>
          <p:cNvPr id="2097223" name="图片 9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24" name="图片 7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xmlns:r="http://schemas.openxmlformats.org/officeDocument/2006/relationships"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805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 wrap="square">
            <a:normAutofit fontScale="90000"/>
          </a:bodyPr>
          <a:lstStyle>
            <a:lvl1pPr algn="ctr">
              <a:defRPr baseline="0" sz="3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06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07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808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809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810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</p:bgPr>
    </p:bg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/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pic>
        <p:nvPicPr>
          <p:cNvPr id="2097217" name="图片 9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/>
        </p:spPr>
      </p:pic>
      <p:pic>
        <p:nvPicPr>
          <p:cNvPr id="2097218" name="图片 7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xmlns:r="http://schemas.openxmlformats.org/officeDocument/2006/relationships"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/>
        </p:spPr>
      </p:pic>
      <p:sp>
        <p:nvSpPr>
          <p:cNvPr id="1048784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 wrap="square">
            <a:normAutofit fontScale="90000"/>
          </a:bodyPr>
          <a:lstStyle>
            <a:lvl1pPr algn="ctr">
              <a:defRPr baseline="0"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785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86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787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788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8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</p:bgPr>
    </p:bg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/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pic>
        <p:nvPicPr>
          <p:cNvPr id="2097231" name="图片 11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/>
        </p:spPr>
      </p:pic>
      <p:pic>
        <p:nvPicPr>
          <p:cNvPr id="2097232" name="图片 9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xmlns:r="http://schemas.openxmlformats.org/officeDocument/2006/relationships"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/>
        </p:spPr>
      </p:pic>
      <p:sp>
        <p:nvSpPr>
          <p:cNvPr id="1048827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 fontScale="90000"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828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29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830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831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832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833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834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</p:bgPr>
    </p:bg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/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rmAutofit/>
          </a:bodyPr>
          <a:p>
            <a:pPr algn="ctr"/>
            <a:endParaRPr altLang="en-US" lang="zh-CN"/>
          </a:p>
        </p:txBody>
      </p:sp>
      <p:pic>
        <p:nvPicPr>
          <p:cNvPr id="2097221" name="图片 8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 r:link="rId4" cstate="email"/>
          <a:stretch>
            <a:fillRect/>
          </a:stretch>
        </p:blipFill>
        <p:spPr>
          <a:xfrm>
            <a:off x="10571797" y="5533275"/>
            <a:ext cx="1620202" cy="1324725"/>
          </a:xfrm>
          <a:prstGeom prst="rect"/>
        </p:spPr>
      </p:pic>
      <p:pic>
        <p:nvPicPr>
          <p:cNvPr id="2097222" name="图片 7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xmlns:r="http://schemas.openxmlformats.org/officeDocument/2006/relationships" r:embed="rId6" r:link="rId7" cstate="email"/>
          <a:stretch>
            <a:fillRect/>
          </a:stretch>
        </p:blipFill>
        <p:spPr>
          <a:xfrm>
            <a:off x="0" y="5533275"/>
            <a:ext cx="1620202" cy="1324725"/>
          </a:xfrm>
          <a:prstGeom prst="rect"/>
        </p:spPr>
      </p:pic>
      <p:sp>
        <p:nvSpPr>
          <p:cNvPr id="1048796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 wrap="square">
            <a:normAutofit/>
          </a:bodyPr>
          <a:lstStyle>
            <a:lvl1pPr algn="ctr">
              <a:defRPr baseline="0" sz="6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797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98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799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800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60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8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65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66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6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6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71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indent="0" marL="0">
              <a:buNone/>
              <a:defRPr sz="2800"/>
            </a:lvl1pPr>
            <a:lvl2pPr indent="0" marL="457200">
              <a:buNone/>
              <a:defRPr sz="2400"/>
            </a:lvl2pPr>
            <a:lvl3pPr indent="0" marL="914400">
              <a:buNone/>
              <a:defRPr sz="2000"/>
            </a:lvl3pPr>
            <a:lvl4pPr indent="0" marL="1371600">
              <a:buNone/>
              <a:defRPr sz="1800"/>
            </a:lvl4pPr>
            <a:lvl5pPr indent="0" marL="1828800">
              <a:buNone/>
              <a:defRPr sz="1800"/>
            </a:lvl5pPr>
            <a:lvl6pPr indent="0" marL="2286000">
              <a:buNone/>
              <a:defRPr sz="1800"/>
            </a:lvl6pPr>
            <a:lvl7pPr indent="0" marL="2743200">
              <a:buNone/>
              <a:defRPr sz="1800"/>
            </a:lvl7pPr>
            <a:lvl8pPr indent="0" marL="3200400">
              <a:buNone/>
              <a:defRPr sz="1800"/>
            </a:lvl8pPr>
            <a:lvl9pPr indent="0" marL="3657600">
              <a:buNone/>
              <a:defRPr sz="18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872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7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indent="0" marL="0">
              <a:buNone/>
              <a:defRPr sz="2800"/>
            </a:lvl1pPr>
            <a:lvl2pPr indent="0" marL="457200">
              <a:buNone/>
              <a:defRPr sz="2400"/>
            </a:lvl2pPr>
            <a:lvl3pPr indent="0" marL="914400">
              <a:buNone/>
              <a:defRPr sz="2000"/>
            </a:lvl3pPr>
            <a:lvl4pPr indent="0" marL="1371600">
              <a:buNone/>
              <a:defRPr sz="1800"/>
            </a:lvl4pPr>
            <a:lvl5pPr indent="0" marL="1828800">
              <a:buNone/>
              <a:defRPr sz="1800"/>
            </a:lvl5pPr>
            <a:lvl6pPr indent="0" marL="2286000">
              <a:buNone/>
              <a:defRPr sz="1800"/>
            </a:lvl6pPr>
            <a:lvl7pPr indent="0" marL="2743200">
              <a:buNone/>
              <a:defRPr sz="1800"/>
            </a:lvl7pPr>
            <a:lvl8pPr indent="0" marL="3200400">
              <a:buNone/>
              <a:defRPr sz="1800"/>
            </a:lvl8pPr>
            <a:lvl9pPr indent="0" marL="3657600">
              <a:buNone/>
              <a:defRPr sz="18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874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7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7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7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4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79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88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88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8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8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版"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85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85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5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tags" Target="../tags/tag134.xml"/><Relationship Id="rId20" Type="http://schemas.openxmlformats.org/officeDocument/2006/relationships/tags" Target="../tags/tag135.xml"/><Relationship Id="rId21" Type="http://schemas.openxmlformats.org/officeDocument/2006/relationships/tags" Target="../tags/tag136.xml"/><Relationship Id="rId22" Type="http://schemas.openxmlformats.org/officeDocument/2006/relationships/tags" Target="../tags/tag137.xml"/><Relationship Id="rId23" Type="http://schemas.openxmlformats.org/officeDocument/2006/relationships/tags" Target="../tags/tag138.xml"/><Relationship Id="rId24" Type="http://schemas.openxmlformats.org/officeDocument/2006/relationships/tags" Target="../tags/tag139.xml"/><Relationship Id="rId2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/>
        </p:spPr>
        <p:txBody>
          <a:bodyPr anchor="ctr" anchorCtr="0" bIns="46990" lIns="90170" rIns="90170" rtlCol="0" tIns="46990" vert="horz" wrap="square">
            <a:normAutofit fontScale="90000"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59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/>
        </p:spPr>
        <p:txBody>
          <a:bodyPr bIns="46990" lIns="90170" rIns="90170" rtlCol="0" tIns="46990" vert="horz" wrap="square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59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/>
        </p:spPr>
        <p:txBody>
          <a:bodyPr anchor="ctr" bIns="45720" lIns="91440" rIns="91440" rtlCol="0" tIns="45720" vert="horz" wrap="square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/>
        </p:spPr>
        <p:txBody>
          <a:bodyPr anchor="ctr" bIns="45720" lIns="91440" rIns="91440" rtlCol="0" tIns="45720" vert="horz" wrap="square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59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/>
        </p:spPr>
        <p:txBody>
          <a:bodyPr anchor="ctr" bIns="45720" lIns="91440" rIns="91440" rtlCol="0" tIns="45720" vert="horz" wrap="square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59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="1" cap="none" sz="2400" kern="1200" normalizeH="0" spc="200" strike="noStrike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algn="l" defTabSz="914400" eaLnBrk="1" fontAlgn="auto" hangingPunct="1" indent="-228600" latinLnBrk="0" marL="6858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algn="l" pos="1609725"/>
        </a:tabLst>
        <a:defRPr baseline="0" cap="none" sz="1600" kern="1200" normalizeH="0" spc="150" strike="noStrike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algn="l" defTabSz="914400" eaLnBrk="1" fontAlgn="auto" hangingPunct="1" indent="-228600" latinLnBrk="0" marL="11430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algn="l" defTabSz="914400" eaLnBrk="1" fontAlgn="auto" hangingPunct="1" indent="-228600" latinLnBrk="0" marL="16002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algn="l" defTabSz="914400" eaLnBrk="1" fontAlgn="auto" hangingPunct="1" indent="-228600" latinLnBrk="0" marL="2057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" Target="slide0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" Target="slide0.xml"/><Relationship Id="rId2" Type="http://schemas.openxmlformats.org/officeDocument/2006/relationships/slideLayout" Target="../slideLayouts/slideLayout1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" Target="slide0.xml"/><Relationship Id="rId5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tags" Target="../tags/tag140.xml"/><Relationship Id="rId2" Type="http://schemas.openxmlformats.org/officeDocument/2006/relationships/image" Target="../media/image32.png"/><Relationship Id="rId3" Type="http://schemas.openxmlformats.org/officeDocument/2006/relationships/tags" Target="../tags/tag141.xml"/><Relationship Id="rId4" Type="http://schemas.openxmlformats.org/officeDocument/2006/relationships/image" Target="../media/image33.png"/><Relationship Id="rId5" Type="http://schemas.openxmlformats.org/officeDocument/2006/relationships/tags" Target="../tags/tag142.xml"/><Relationship Id="rId6" Type="http://schemas.openxmlformats.org/officeDocument/2006/relationships/image" Target="../media/image34.png"/><Relationship Id="rId7" Type="http://schemas.openxmlformats.org/officeDocument/2006/relationships/slide" Target="slide0.xml"/><Relationship Id="rId8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" Target="slide0.xml"/><Relationship Id="rId5" Type="http://schemas.openxmlformats.org/officeDocument/2006/relationships/slideLayout" Target="../slideLayouts/slideLayout7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" Target="slide0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" Target="slide0.x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" Target="slide0.x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" Target="slide0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2.png"/><Relationship Id="rId3" Type="http://schemas.openxmlformats.org/officeDocument/2006/relationships/slide" Target="slide0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/>
      </p:grpSpPr>
      <p:sp>
        <p:nvSpPr>
          <p:cNvPr id="1048586" name="标题 1"/>
          <p:cNvSpPr>
            <a:spLocks noGrp="1"/>
          </p:cNvSpPr>
          <p:nvPr>
            <p:ph type="ctrTitle"/>
          </p:nvPr>
        </p:nvSpPr>
        <p:spPr>
          <a:xfrm>
            <a:off x="977265" y="2644140"/>
            <a:ext cx="10238105" cy="947420"/>
          </a:xfrm>
        </p:spPr>
        <p:txBody>
          <a:bodyPr>
            <a:normAutofit/>
          </a:bodyPr>
          <a:p>
            <a:r>
              <a:rPr altLang="en-US" lang="zh-CN">
                <a:latin typeface="隶书" panose="02010509060101010101" charset="-122"/>
                <a:ea typeface="隶书" panose="02010509060101010101" charset="-122"/>
              </a:rPr>
              <a:t>一份正经的车卡攻略</a:t>
            </a:r>
            <a:r>
              <a:rPr altLang="en-US" sz="4800" lang="zh-CN">
                <a:latin typeface="隶书" panose="02010509060101010101" charset="-122"/>
                <a:ea typeface="隶书" panose="02010509060101010101" charset="-122"/>
              </a:rPr>
              <a:t>（确信</a:t>
            </a:r>
            <a:endParaRPr altLang="en-US" sz="4800" lang="zh-CN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</p:nvPr>
        </p:nvSpPr>
        <p:spPr>
          <a:xfrm>
            <a:off x="6036945" y="3591560"/>
            <a:ext cx="4986655" cy="458470"/>
          </a:xfrm>
        </p:spPr>
        <p:txBody>
          <a:bodyPr>
            <a:normAutofit fontScale="83333" lnSpcReduction="20000"/>
          </a:bodyPr>
          <a:p>
            <a:r>
              <a:rPr altLang="zh-CN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——</a:t>
            </a:r>
            <a:r>
              <a:rPr altLang="en-US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辣鸡萌新</a:t>
            </a:r>
            <a:r>
              <a:rPr altLang="zh-CN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xw.</a:t>
            </a:r>
            <a:r>
              <a:rPr altLang="en-US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希妄</a:t>
            </a:r>
            <a:r>
              <a:rPr altLang="en-US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的瞎编之作（</a:t>
            </a:r>
            <a:r>
              <a:rPr altLang="zh-CN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bushi</a:t>
            </a:r>
            <a:endParaRPr altLang="zh-CN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/>
      </p:grpSpPr>
      <p:sp>
        <p:nvSpPr>
          <p:cNvPr id="1048661" name="文本框 1"/>
          <p:cNvSpPr txBox="1"/>
          <p:nvPr/>
        </p:nvSpPr>
        <p:spPr>
          <a:xfrm>
            <a:off x="1582420" y="545465"/>
            <a:ext cx="6101715" cy="5359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3.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自由选择同位置如何分配</a:t>
            </a:r>
            <a:endParaRPr altLang="en-US" sz="32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662" name="文本框 2"/>
          <p:cNvSpPr txBox="1"/>
          <p:nvPr/>
        </p:nvSpPr>
        <p:spPr>
          <a:xfrm>
            <a:off x="2155825" y="1565910"/>
            <a:ext cx="8079105" cy="32029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步骤一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骰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5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次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3d6,3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次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2d6+6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，将出目全部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*5</a:t>
            </a:r>
            <a:endParaRPr altLang="zh-CN" sz="3200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步骤二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由你自行将骰出的八个数值分配到八大基石属性之上并记住同位置</a:t>
            </a:r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*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注意，除非得到守密人的许可，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智力和体型不得低于</a:t>
            </a:r>
            <a:r>
              <a:rPr altLang="zh-CN" sz="3200" lang="en-US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40</a:t>
            </a:r>
            <a:endParaRPr altLang="zh-CN" sz="3200" lang="en-US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898" name="文本框 1">
            <a:hlinkClick r:id="rId1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7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/>
      </p:grpSpPr>
      <p:sp>
        <p:nvSpPr>
          <p:cNvPr id="1048663" name="文本框 1"/>
          <p:cNvSpPr txBox="1"/>
          <p:nvPr/>
        </p:nvSpPr>
        <p:spPr>
          <a:xfrm>
            <a:off x="662940" y="41275"/>
            <a:ext cx="9255125" cy="4851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</a:rPr>
              <a:t>填好属性后，我们再来讲解其他部分（选看，可以跳过）：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097163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21940" y="501650"/>
            <a:ext cx="5919470" cy="2407285"/>
          </a:xfrm>
          <a:prstGeom prst="rect"/>
        </p:spPr>
      </p:pic>
      <p:sp>
        <p:nvSpPr>
          <p:cNvPr id="1048664" name="矩形 5"/>
          <p:cNvSpPr/>
          <p:nvPr/>
        </p:nvSpPr>
        <p:spPr>
          <a:xfrm>
            <a:off x="3994785" y="822325"/>
            <a:ext cx="608965" cy="364490"/>
          </a:xfrm>
          <a:prstGeom prst="rect"/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>
              <a:solidFill>
                <a:srgbClr val="002060"/>
              </a:solidFill>
            </a:endParaRPr>
          </a:p>
        </p:txBody>
      </p:sp>
      <p:sp>
        <p:nvSpPr>
          <p:cNvPr id="1048665" name="矩形 4"/>
          <p:cNvSpPr/>
          <p:nvPr/>
        </p:nvSpPr>
        <p:spPr>
          <a:xfrm>
            <a:off x="3994785" y="1186815"/>
            <a:ext cx="608965" cy="364490"/>
          </a:xfrm>
          <a:prstGeom prst="rect"/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66" name="文本框 6"/>
          <p:cNvSpPr txBox="1"/>
          <p:nvPr/>
        </p:nvSpPr>
        <p:spPr>
          <a:xfrm>
            <a:off x="1486535" y="2963545"/>
            <a:ext cx="9040495" cy="4079240"/>
          </a:xfrm>
          <a:prstGeom prst="rect"/>
          <a:noFill/>
          <a:ln>
            <a:solidFill>
              <a:srgbClr val="00B0F0"/>
            </a:solidFill>
          </a:ln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蓝框部分的数据为进行</a:t>
            </a:r>
            <a:r>
              <a:rPr altLang="en-US" sz="2800" lang="zh-CN">
                <a:solidFill>
                  <a:srgbClr val="00B0F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困难检定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时的数值，为正常属性的一半；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绿框部分为进行</a:t>
            </a:r>
            <a:r>
              <a:rPr altLang="en-US" sz="2800" lang="zh-CN">
                <a:solidFill>
                  <a:srgbClr val="00B05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极难检定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时的数值，为正常属性的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1/5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(p26-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属性的半值与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1/5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值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zh-CN" sz="28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移动力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调查员每轮可以移动的码数（或米数）等于他的移动值的五倍（一般用不到，除非有追逐轮之类的），若敏捷和力量都小于体型：移动７；若敏捷或力量之一大于等于体型或三者相等：移动８；若力量和敏捷都大于体型：移动９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(p27-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移动速度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zh-CN" sz="20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667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pPr algn="l"/>
            <a:r>
              <a:rPr altLang="zh-CN" b="1" sz="2800" i="1" lang="en-US"/>
              <a:t>9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"/>
          <p:cNvSpPr txBox="1"/>
          <p:nvPr/>
        </p:nvSpPr>
        <p:spPr>
          <a:xfrm>
            <a:off x="0" y="199034"/>
            <a:ext cx="12258753" cy="5996940"/>
          </a:xfrm>
          <a:prstGeom prst="rect"/>
        </p:spPr>
        <p:txBody>
          <a:bodyPr rtlCol="0" wrap="square">
            <a:spAutoFit/>
          </a:bodyPr>
          <a:p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altLang="zh-CN" sz="2400" lang="en-US">
                <a:solidFill>
                  <a:srgbClr val="000000"/>
                </a:solidFill>
              </a:rPr>
              <a:t> </a:t>
            </a:r>
            <a:r>
              <a:rPr sz="2400" lang="zh-CN">
                <a:solidFill>
                  <a:srgbClr val="000000"/>
                </a:solidFill>
              </a:rPr>
              <a:t>然后</a:t>
            </a:r>
            <a:r>
              <a:rPr sz="2400" lang="zh-CN">
                <a:solidFill>
                  <a:srgbClr val="BF0000"/>
                </a:solidFill>
              </a:rPr>
              <a:t>年龄</a:t>
            </a:r>
            <a:r>
              <a:rPr sz="2400" lang="zh-CN">
                <a:solidFill>
                  <a:srgbClr val="000000"/>
                </a:solidFill>
              </a:rPr>
              <a:t>其实</a:t>
            </a:r>
            <a:r>
              <a:rPr sz="2400" lang="zh-CN">
                <a:solidFill>
                  <a:srgbClr val="000000"/>
                </a:solidFill>
              </a:rPr>
              <a:t>也是会</a:t>
            </a:r>
            <a:r>
              <a:rPr sz="2400" lang="zh-CN">
                <a:solidFill>
                  <a:srgbClr val="000000"/>
                </a:solidFill>
              </a:rPr>
              <a:t>影响</a:t>
            </a:r>
            <a:r>
              <a:rPr sz="2400" lang="zh-CN">
                <a:solidFill>
                  <a:srgbClr val="000000"/>
                </a:solidFill>
              </a:rPr>
              <a:t>属性</a:t>
            </a:r>
            <a:r>
              <a:rPr sz="2400" lang="zh-CN">
                <a:solidFill>
                  <a:srgbClr val="000000"/>
                </a:solidFill>
              </a:rPr>
              <a:t>的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15-19：从STR与SIZ中减少合计5点属性，减少5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点教育。决定幸运时投掷两次并取较高结果。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20-39：对教育进行一次增强检定。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40-49：从STR、CON与DEX中减少合计5点属性</a:t>
            </a:r>
            <a:r>
              <a:rPr sz="2400" lang="zh-CN">
                <a:solidFill>
                  <a:srgbClr val="000000"/>
                </a:solidFill>
              </a:rPr>
              <a:t>（可选择从一、</a:t>
            </a:r>
            <a:r>
              <a:rPr sz="2400" lang="zh-CN">
                <a:solidFill>
                  <a:srgbClr val="000000"/>
                </a:solidFill>
              </a:rPr>
              <a:t>二</a:t>
            </a:r>
            <a:r>
              <a:rPr sz="2400" lang="zh-CN">
                <a:solidFill>
                  <a:srgbClr val="000000"/>
                </a:solidFill>
              </a:rPr>
              <a:t>或全部三项中扣</a:t>
            </a:r>
            <a:r>
              <a:rPr sz="2400" lang="zh-CN">
                <a:solidFill>
                  <a:srgbClr val="000000"/>
                </a:solidFill>
              </a:rPr>
              <a:t>除），减少5点APP。对EDU进行两次增强检定。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50-59：从STR、CON与DEX中减少合计10点属</a:t>
            </a:r>
            <a:r>
              <a:rPr sz="2400" lang="zh-CN">
                <a:solidFill>
                  <a:srgbClr val="000000"/>
                </a:solidFill>
              </a:rPr>
              <a:t>性（</a:t>
            </a:r>
            <a:r>
              <a:rPr sz="2400" lang="zh-CN">
                <a:solidFill>
                  <a:srgbClr val="000000"/>
                </a:solidFill>
              </a:rPr>
              <a:t>同上</a:t>
            </a:r>
            <a:r>
              <a:rPr sz="2400" lang="zh-CN">
                <a:solidFill>
                  <a:srgbClr val="000000"/>
                </a:solidFill>
              </a:rPr>
              <a:t>），减少10点APP。对EDU进行三次增强检定。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60-69：从STR、CON与DEX中减少合计20点属</a:t>
            </a:r>
            <a:r>
              <a:rPr sz="2400" lang="zh-CN">
                <a:solidFill>
                  <a:srgbClr val="000000"/>
                </a:solidFill>
              </a:rPr>
              <a:t>性（</a:t>
            </a:r>
            <a:r>
              <a:rPr sz="2400" lang="zh-CN">
                <a:solidFill>
                  <a:srgbClr val="000000"/>
                </a:solidFill>
              </a:rPr>
              <a:t>同上</a:t>
            </a:r>
            <a:r>
              <a:rPr sz="2400" lang="zh-CN">
                <a:solidFill>
                  <a:srgbClr val="000000"/>
                </a:solidFill>
              </a:rPr>
              <a:t>），减少15点APP。对EDU进行四次增强检定。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70-79：从STR、CON与DEX中减少合计40点属</a:t>
            </a:r>
            <a:r>
              <a:rPr sz="2400" lang="zh-CN">
                <a:solidFill>
                  <a:srgbClr val="000000"/>
                </a:solidFill>
              </a:rPr>
              <a:t>性（</a:t>
            </a:r>
            <a:r>
              <a:rPr sz="2400" lang="zh-CN">
                <a:solidFill>
                  <a:srgbClr val="000000"/>
                </a:solidFill>
              </a:rPr>
              <a:t>同上</a:t>
            </a:r>
            <a:r>
              <a:rPr sz="2400" lang="zh-CN">
                <a:solidFill>
                  <a:srgbClr val="000000"/>
                </a:solidFill>
              </a:rPr>
              <a:t>），减少20点APP。对EDU进行四次增强检</a:t>
            </a:r>
            <a:r>
              <a:rPr sz="2400" lang="zh-CN">
                <a:solidFill>
                  <a:srgbClr val="000000"/>
                </a:solidFill>
              </a:rPr>
              <a:t>定。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80-89：从STR、CON与DEX中减少合计80点属</a:t>
            </a:r>
            <a:r>
              <a:rPr sz="2400" lang="zh-CN">
                <a:solidFill>
                  <a:srgbClr val="000000"/>
                </a:solidFill>
              </a:rPr>
              <a:t>性（</a:t>
            </a:r>
            <a:r>
              <a:rPr sz="2400" lang="zh-CN">
                <a:solidFill>
                  <a:srgbClr val="000000"/>
                </a:solidFill>
              </a:rPr>
              <a:t>同上</a:t>
            </a:r>
            <a:r>
              <a:rPr sz="2400" lang="zh-CN">
                <a:solidFill>
                  <a:srgbClr val="000000"/>
                </a:solidFill>
              </a:rPr>
              <a:t>），减少25点APP。对EDU进行四次增强检</a:t>
            </a:r>
            <a:r>
              <a:rPr sz="2400" lang="zh-CN">
                <a:solidFill>
                  <a:srgbClr val="000000"/>
                </a:solidFill>
              </a:rPr>
              <a:t>定。</a:t>
            </a:r>
            <a:endParaRPr sz="2400" lang="zh-CN">
              <a:solidFill>
                <a:srgbClr val="000000"/>
              </a:solidFill>
            </a:endParaRPr>
          </a:p>
          <a:p>
            <a:r>
              <a:rPr sz="2400" lang="zh-CN">
                <a:solidFill>
                  <a:srgbClr val="000000"/>
                </a:solidFill>
              </a:rPr>
              <a:t>EDU增强检定：投掷1D100，如果结果大于角色</a:t>
            </a:r>
            <a:r>
              <a:rPr sz="2400" lang="zh-CN">
                <a:solidFill>
                  <a:srgbClr val="000000"/>
                </a:solidFill>
              </a:rPr>
              <a:t>现有的EDU，那么在EDU上增加1D10点</a:t>
            </a:r>
            <a:endParaRPr sz="2400" lang="zh-CN">
              <a:solidFill>
                <a:srgbClr val="000000"/>
              </a:solidFill>
            </a:endParaRPr>
          </a:p>
        </p:txBody>
      </p:sp>
      <p:sp>
        <p:nvSpPr>
          <p:cNvPr id="1048897" name=""/>
          <p:cNvSpPr txBox="1"/>
          <p:nvPr/>
        </p:nvSpPr>
        <p:spPr>
          <a:xfrm>
            <a:off x="6935892" y="781275"/>
            <a:ext cx="4000000" cy="548639"/>
          </a:xfrm>
          <a:prstGeom prst="rect"/>
        </p:spPr>
        <p:txBody>
          <a:bodyPr rtlCol="0" wrap="square">
            <a:spAutoFit/>
          </a:bodyPr>
          <a:p>
            <a:r>
              <a:rPr altLang="zh-CN" sz="2800" lang="en-US">
                <a:solidFill>
                  <a:srgbClr val="000000"/>
                </a:solidFill>
              </a:rPr>
              <a:t>p</a:t>
            </a:r>
            <a:r>
              <a:rPr altLang="zh-CN" sz="2800" lang="en-US">
                <a:solidFill>
                  <a:srgbClr val="000000"/>
                </a:solidFill>
              </a:rPr>
              <a:t>3</a:t>
            </a:r>
            <a:r>
              <a:rPr altLang="zh-CN" sz="2800" lang="en-US">
                <a:solidFill>
                  <a:srgbClr val="000000"/>
                </a:solidFill>
              </a:rPr>
              <a:t>6</a:t>
            </a:r>
            <a:r>
              <a:rPr altLang="zh-CN" sz="2800" lang="zh-CN">
                <a:solidFill>
                  <a:srgbClr val="000000"/>
                </a:solidFill>
              </a:rPr>
              <a:t>－</a:t>
            </a:r>
            <a:r>
              <a:rPr altLang="zh-CN" sz="2800" lang="zh-CN">
                <a:solidFill>
                  <a:srgbClr val="000000"/>
                </a:solidFill>
              </a:rPr>
              <a:t>决定</a:t>
            </a:r>
            <a:r>
              <a:rPr altLang="zh-CN" sz="2800" lang="zh-CN">
                <a:solidFill>
                  <a:srgbClr val="000000"/>
                </a:solidFill>
              </a:rPr>
              <a:t>属性</a:t>
            </a:r>
            <a:endParaRPr sz="2800" lang="zh-CN">
              <a:solidFill>
                <a:srgbClr val="000000"/>
              </a:solidFill>
            </a:endParaRPr>
          </a:p>
        </p:txBody>
      </p:sp>
      <p:sp>
        <p:nvSpPr>
          <p:cNvPr id="1048899" name="文本框 1">
            <a:hlinkClick r:id="rId1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8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/>
      </p:grpSpPr>
      <p:sp>
        <p:nvSpPr>
          <p:cNvPr id="1048668" name="文本框 1"/>
          <p:cNvSpPr txBox="1"/>
          <p:nvPr/>
        </p:nvSpPr>
        <p:spPr>
          <a:xfrm>
            <a:off x="662940" y="41275"/>
            <a:ext cx="9255125" cy="4851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</a:rPr>
              <a:t>填好属性后，我们再来讲解其他部分（选看，可以跳过）：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48669" name="文本框 6"/>
          <p:cNvSpPr txBox="1"/>
          <p:nvPr/>
        </p:nvSpPr>
        <p:spPr>
          <a:xfrm>
            <a:off x="920750" y="2670175"/>
            <a:ext cx="10472420" cy="4155440"/>
          </a:xfrm>
          <a:prstGeom prst="rect"/>
          <a:noFill/>
          <a:ln>
            <a:solidFill>
              <a:srgbClr val="00B0F0"/>
            </a:solidFill>
          </a:ln>
        </p:spPr>
        <p:txBody>
          <a:bodyPr rtlCol="0" wrap="square">
            <a:spAutoFit/>
          </a:bodyPr>
          <a:p>
            <a:pPr indent="-457200" marL="457200">
              <a:buFont typeface="Arial" panose="020B0604020202020204" pitchFamily="34" charset="0"/>
              <a:buChar char="•"/>
            </a:pP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体力</a:t>
            </a:r>
            <a:r>
              <a:rPr altLang="en-US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altLang="zh-CN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hp</a:t>
            </a:r>
            <a:r>
              <a:rPr altLang="en-US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值）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即为</a:t>
            </a: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生命值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，用来计算一名调查员、ＮＰＣ、怪物在游戏中累计收到的伤害量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457200" marL="457200">
              <a:buFont typeface="Arial" panose="020B0604020202020204" pitchFamily="34" charset="0"/>
              <a:buChar char="•"/>
            </a:pP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一次减少</a:t>
            </a:r>
            <a:r>
              <a:rPr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最大生命值一半及以上的</a:t>
            </a:r>
            <a:r>
              <a:rPr altLang="zh-CN" sz="32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hp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有可能会陷入</a:t>
            </a: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昏迷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状态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457200" marL="457200">
              <a:buFont typeface="Arial" panose="020B0604020202020204" pitchFamily="34" charset="0"/>
              <a:buChar char="•"/>
            </a:pP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当</a:t>
            </a:r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hp</a:t>
            </a: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归零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时有以下三种情况：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轻伤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（能自我恢复）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；重伤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（没有及时救助便会死亡）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；必死无疑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（伤害总值大于最大生命值）</a:t>
            </a:r>
            <a:endParaRPr altLang="en-US" sz="20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457200" marL="457200">
              <a:buFont typeface="Arial" panose="020B0604020202020204" pitchFamily="34" charset="0"/>
              <a:buChar char="•"/>
            </a:pP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计算公式为（体质</a:t>
            </a:r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+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体型）</a:t>
            </a:r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/10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(p27-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生命值，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p100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伤害与治疗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zh-CN" sz="20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64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r="57758"/>
          <a:stretch>
            <a:fillRect/>
          </a:stretch>
        </p:blipFill>
        <p:spPr>
          <a:xfrm>
            <a:off x="2854960" y="475615"/>
            <a:ext cx="5565140" cy="958850"/>
          </a:xfrm>
          <a:prstGeom prst="rect"/>
        </p:spPr>
      </p:pic>
      <p:pic>
        <p:nvPicPr>
          <p:cNvPr id="2097165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42258" r="21302"/>
          <a:stretch>
            <a:fillRect/>
          </a:stretch>
        </p:blipFill>
        <p:spPr>
          <a:xfrm>
            <a:off x="2400300" y="1434465"/>
            <a:ext cx="6475095" cy="1115060"/>
          </a:xfrm>
          <a:prstGeom prst="rect"/>
        </p:spPr>
      </p:pic>
      <p:sp>
        <p:nvSpPr>
          <p:cNvPr id="1048670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82994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0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/>
      </p:grpSpPr>
      <p:sp>
        <p:nvSpPr>
          <p:cNvPr id="1048671" name="文本框 1"/>
          <p:cNvSpPr txBox="1"/>
          <p:nvPr/>
        </p:nvSpPr>
        <p:spPr>
          <a:xfrm>
            <a:off x="662940" y="41275"/>
            <a:ext cx="9255125" cy="4851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</a:rPr>
              <a:t>填好属性后，我们再来讲解其他部分（选看，可以跳过）：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48672" name="文本框 6"/>
          <p:cNvSpPr txBox="1"/>
          <p:nvPr/>
        </p:nvSpPr>
        <p:spPr>
          <a:xfrm>
            <a:off x="920750" y="2670175"/>
            <a:ext cx="10472420" cy="4231640"/>
          </a:xfrm>
          <a:prstGeom prst="rect"/>
          <a:noFill/>
          <a:ln>
            <a:solidFill>
              <a:srgbClr val="00B0F0"/>
            </a:solidFill>
          </a:ln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理智</a:t>
            </a:r>
            <a:r>
              <a:rPr altLang="en-US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altLang="zh-CN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san</a:t>
            </a:r>
            <a:r>
              <a:rPr altLang="en-US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值），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用</a:t>
            </a:r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来衡量调查员是否能够承受克苏鲁神话的惊怖，以及能够勇敢地面对恐怖的情景而不转身逃走。失去理智值可能导致</a:t>
            </a:r>
            <a:r>
              <a:rPr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疯狂</a:t>
            </a:r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当理智值降至</a:t>
            </a:r>
            <a:r>
              <a:rPr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0</a:t>
            </a:r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时，调查员将会陷入</a:t>
            </a:r>
            <a:r>
              <a:rPr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永久性</a:t>
            </a:r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的疯狂之中</a:t>
            </a:r>
            <a:r>
              <a:rPr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理智单次减少</a:t>
            </a:r>
            <a:r>
              <a:rPr altLang="zh-CN" sz="28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及以上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将有可能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altLang="en-US" sz="20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智力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检定通过）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陷入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临时性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疯狂；理智在一天之内减少</a:t>
            </a:r>
            <a:r>
              <a:rPr altLang="zh-CN" sz="28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1/5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（指当前理智值）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及以上将会陷入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不定性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疯狂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理智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最大值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</a:t>
            </a:r>
            <a:r>
              <a:rPr altLang="zh-CN" sz="28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99-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克苏鲁神话技能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，理智初始值等于意志。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(p24-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意志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,p129-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理智值与理智检定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,p130-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疯狂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en-US" sz="20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魔法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为你的法力量，用法术时可能会用到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(p24-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意志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,p147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魔法值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zh-CN" sz="20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66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r="57758"/>
          <a:stretch>
            <a:fillRect/>
          </a:stretch>
        </p:blipFill>
        <p:spPr>
          <a:xfrm>
            <a:off x="2854960" y="475615"/>
            <a:ext cx="5565140" cy="958850"/>
          </a:xfrm>
          <a:prstGeom prst="rect"/>
        </p:spPr>
      </p:pic>
      <p:pic>
        <p:nvPicPr>
          <p:cNvPr id="2097167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42258" r="21302"/>
          <a:stretch>
            <a:fillRect/>
          </a:stretch>
        </p:blipFill>
        <p:spPr>
          <a:xfrm>
            <a:off x="2400300" y="1434465"/>
            <a:ext cx="6475095" cy="1115060"/>
          </a:xfrm>
          <a:prstGeom prst="rect"/>
        </p:spPr>
      </p:pic>
      <p:sp>
        <p:nvSpPr>
          <p:cNvPr id="1048673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82994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1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/>
      </p:grpSpPr>
      <p:sp>
        <p:nvSpPr>
          <p:cNvPr id="1048674" name="文本框 1"/>
          <p:cNvSpPr txBox="1"/>
          <p:nvPr/>
        </p:nvSpPr>
        <p:spPr>
          <a:xfrm>
            <a:off x="1148715" y="814705"/>
            <a:ext cx="9274175" cy="1691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</a:rPr>
              <a:t>当全部妥当后我们将目光右移，会看到这样一张表（这是你的属性的通俗描述，能让你对自己的属性咋样有个底）：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097168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42770" y="2700020"/>
            <a:ext cx="8505825" cy="2947670"/>
          </a:xfrm>
          <a:prstGeom prst="rect"/>
        </p:spPr>
      </p:pic>
      <p:sp>
        <p:nvSpPr>
          <p:cNvPr id="1048675" name="文本框 0">
            <a:hlinkClick r:id="rId2" action="ppaction://hlinksldjump"/>
          </p:cNvPr>
          <p:cNvSpPr txBox="1"/>
          <p:nvPr/>
        </p:nvSpPr>
        <p:spPr>
          <a:xfrm>
            <a:off x="88900" y="76200"/>
            <a:ext cx="995786" cy="548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2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/>
      </p:grpSpPr>
      <p:sp>
        <p:nvSpPr>
          <p:cNvPr id="1048676" name="文本框 4"/>
          <p:cNvSpPr txBox="1"/>
          <p:nvPr/>
        </p:nvSpPr>
        <p:spPr>
          <a:xfrm>
            <a:off x="2927350" y="183515"/>
            <a:ext cx="6882765" cy="1158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</a:rPr>
              <a:t>        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</a:rPr>
              <a:t>或者你也可以看看以下这些（出自守密人手册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</a:rPr>
              <a:t>p25-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</a:rPr>
              <a:t>那些数字意味着什么？）</a:t>
            </a:r>
            <a:endParaRPr altLang="en-US" sz="20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097169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13790" y="1259840"/>
            <a:ext cx="4376420" cy="5413375"/>
          </a:xfrm>
          <a:prstGeom prst="rect"/>
        </p:spPr>
      </p:pic>
      <p:pic>
        <p:nvPicPr>
          <p:cNvPr id="2097170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329045" y="1259205"/>
            <a:ext cx="5027295" cy="5414010"/>
          </a:xfrm>
          <a:prstGeom prst="rect"/>
        </p:spPr>
      </p:pic>
      <p:sp>
        <p:nvSpPr>
          <p:cNvPr id="1048677" name="文本框 0">
            <a:hlinkClick r:id="rId3" action="ppaction://hlinksldjump"/>
          </p:cNvPr>
          <p:cNvSpPr txBox="1"/>
          <p:nvPr/>
        </p:nvSpPr>
        <p:spPr>
          <a:xfrm>
            <a:off x="111760" y="65405"/>
            <a:ext cx="1096010" cy="548639"/>
          </a:xfrm>
          <a:prstGeom prst="rect"/>
          <a:noFill/>
        </p:spPr>
        <p:txBody>
          <a:bodyPr rtlCol="0" wrap="square">
            <a:spAutoFit/>
          </a:bodyPr>
          <a:p>
            <a:pPr algn="l"/>
            <a:r>
              <a:rPr altLang="zh-CN" b="1" sz="2800" i="1" lang="en-US"/>
              <a:t>1</a:t>
            </a:r>
            <a:r>
              <a:rPr altLang="zh-CN" b="1" sz="2800" i="1" lang="en-US"/>
              <a:t>3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/>
      </p:grpSpPr>
      <p:pic>
        <p:nvPicPr>
          <p:cNvPr id="2097171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3440" y="345440"/>
            <a:ext cx="5044440" cy="6167755"/>
          </a:xfrm>
          <a:prstGeom prst="rect"/>
        </p:spPr>
      </p:pic>
      <p:pic>
        <p:nvPicPr>
          <p:cNvPr id="2097172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470650" y="247650"/>
            <a:ext cx="4893310" cy="6362065"/>
          </a:xfrm>
          <a:prstGeom prst="rect"/>
        </p:spPr>
      </p:pic>
      <p:sp>
        <p:nvSpPr>
          <p:cNvPr id="1048678" name="文本框 0">
            <a:hlinkClick r:id="rId3" action="ppaction://hlinksldjump"/>
          </p:cNvPr>
          <p:cNvSpPr txBox="1"/>
          <p:nvPr/>
        </p:nvSpPr>
        <p:spPr>
          <a:xfrm>
            <a:off x="90170" y="76200"/>
            <a:ext cx="85344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4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/>
      </p:grpSpPr>
      <p:sp>
        <p:nvSpPr>
          <p:cNvPr id="1048679" name="文本框 1"/>
          <p:cNvSpPr txBox="1"/>
          <p:nvPr/>
        </p:nvSpPr>
        <p:spPr>
          <a:xfrm>
            <a:off x="878205" y="76200"/>
            <a:ext cx="6628130" cy="8788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忙完属性后，让我们将目光下移转向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技能版块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，你会看到：</a:t>
            </a:r>
            <a:endParaRPr altLang="en-US" sz="2400" lang="zh-CN"/>
          </a:p>
        </p:txBody>
      </p:sp>
      <p:pic>
        <p:nvPicPr>
          <p:cNvPr id="2097173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78130" y="930910"/>
            <a:ext cx="6599555" cy="5708015"/>
          </a:xfrm>
          <a:prstGeom prst="rect"/>
        </p:spPr>
      </p:pic>
      <p:sp>
        <p:nvSpPr>
          <p:cNvPr id="1048680" name="矩形 5"/>
          <p:cNvSpPr/>
          <p:nvPr/>
        </p:nvSpPr>
        <p:spPr>
          <a:xfrm>
            <a:off x="1724660" y="1348740"/>
            <a:ext cx="227330" cy="5120005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1" name="矩形 8"/>
          <p:cNvSpPr/>
          <p:nvPr/>
        </p:nvSpPr>
        <p:spPr>
          <a:xfrm>
            <a:off x="528320" y="930910"/>
            <a:ext cx="6049010" cy="170180"/>
          </a:xfrm>
          <a:prstGeom prst="rect"/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2" name="矩形 9"/>
          <p:cNvSpPr/>
          <p:nvPr/>
        </p:nvSpPr>
        <p:spPr>
          <a:xfrm>
            <a:off x="2254885" y="1348740"/>
            <a:ext cx="227330" cy="5120005"/>
          </a:xfrm>
          <a:prstGeom prst="rect"/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3" name="矩形 10"/>
          <p:cNvSpPr/>
          <p:nvPr/>
        </p:nvSpPr>
        <p:spPr>
          <a:xfrm>
            <a:off x="2557780" y="1348740"/>
            <a:ext cx="227330" cy="5120005"/>
          </a:xfrm>
          <a:prstGeom prst="rect"/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4" name="矩形 11"/>
          <p:cNvSpPr/>
          <p:nvPr/>
        </p:nvSpPr>
        <p:spPr>
          <a:xfrm>
            <a:off x="264160" y="6468745"/>
            <a:ext cx="3033395" cy="170180"/>
          </a:xfrm>
          <a:prstGeom prst="rect"/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5" name="矩形 12"/>
          <p:cNvSpPr/>
          <p:nvPr/>
        </p:nvSpPr>
        <p:spPr>
          <a:xfrm>
            <a:off x="2846705" y="1348740"/>
            <a:ext cx="795655" cy="5120005"/>
          </a:xfrm>
          <a:prstGeom prst="rect"/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6" name="文本框 4"/>
          <p:cNvSpPr txBox="1"/>
          <p:nvPr/>
        </p:nvSpPr>
        <p:spPr>
          <a:xfrm>
            <a:off x="7082790" y="100965"/>
            <a:ext cx="4497070" cy="76606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charset="0"/>
              <a:buChar char="Ø"/>
            </a:pP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红框内为你的技能的</a:t>
            </a:r>
            <a:r>
              <a:rPr altLang="en-US" sz="26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初始成功率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，虚线框内为最终成功率（</a:t>
            </a:r>
            <a:r>
              <a:rPr altLang="zh-CN" sz="26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%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(p43-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技能定义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,p71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技能检定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en-US" sz="26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我们知道技能分为</a:t>
            </a:r>
            <a:r>
              <a:rPr altLang="en-US" sz="2600" lang="zh-CN">
                <a:solidFill>
                  <a:srgbClr val="00B05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本职技能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</a:t>
            </a:r>
            <a:r>
              <a:rPr altLang="en-US" sz="2600" lang="zh-CN">
                <a:solidFill>
                  <a:srgbClr val="0070C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兴趣技能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，而表中本职栏内带          的即为你的</a:t>
            </a:r>
            <a:r>
              <a:rPr altLang="en-US" sz="2600" lang="zh-CN">
                <a:solidFill>
                  <a:schemeClr val="accent6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本职技能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，或者你可以在黄框内查看你所拥有的</a:t>
            </a:r>
            <a:r>
              <a:rPr altLang="en-US" sz="2600" lang="zh-CN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本职技能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（本职技能与职业的选取有关）</a:t>
            </a:r>
            <a:endParaRPr altLang="en-US" sz="26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本职技能需要用</a:t>
            </a:r>
            <a:r>
              <a:rPr altLang="en-US" sz="2600" lang="zh-CN">
                <a:solidFill>
                  <a:srgbClr val="00B05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职业点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填写，填在绿框内；其他技能用</a:t>
            </a:r>
            <a:r>
              <a:rPr altLang="en-US" sz="2600" lang="zh-CN">
                <a:solidFill>
                  <a:srgbClr val="0070C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兴趣点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填写，填在蓝框内。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(p30-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兴趣技能点和本职技能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en-US" sz="20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各</a:t>
            </a:r>
            <a:r>
              <a:rPr altLang="en-US" b="1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技能点的多少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可以在黑框内查看，这取决于你的职业。</a:t>
            </a:r>
            <a:endParaRPr altLang="en-US" sz="26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altLang="en-US" sz="26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74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324215" y="2675945"/>
            <a:ext cx="761365" cy="438785"/>
          </a:xfrm>
          <a:prstGeom prst="rect"/>
        </p:spPr>
      </p:pic>
      <p:sp>
        <p:nvSpPr>
          <p:cNvPr id="1048687" name="文本框 1">
            <a:hlinkClick r:id="rId3" action="ppaction://hlinksldjump"/>
          </p:cNvPr>
          <p:cNvSpPr txBox="1"/>
          <p:nvPr/>
        </p:nvSpPr>
        <p:spPr>
          <a:xfrm>
            <a:off x="90170" y="76200"/>
            <a:ext cx="61976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5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/>
      </p:grpSpPr>
      <p:sp>
        <p:nvSpPr>
          <p:cNvPr id="1048688" name="文本框 4"/>
          <p:cNvSpPr txBox="1"/>
          <p:nvPr/>
        </p:nvSpPr>
        <p:spPr>
          <a:xfrm>
            <a:off x="855345" y="367030"/>
            <a:ext cx="5086350" cy="64922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charset="0"/>
              <a:buChar char="Ø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有些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kp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会使用标准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混点规则，</a:t>
            </a:r>
            <a:r>
              <a:rPr altLang="en-US" sz="2800" lang="zh-CN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即能用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兴趣点点本职技能的，有些则不会接受而采取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村规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，不允许混点，这一点请与你的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kp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协商沟通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有些技能拥有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分支技能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，如技艺，驾驶，格斗，科学和射击，请于工作表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分支技能与资产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中查看。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(p43-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技能专攻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en-US" sz="20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kp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大多会限制技能的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最高成功率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，例技能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75/60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，意味着本职技能最高点到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75%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，其他技能最高点到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60%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（如右图红框部分）</a:t>
            </a:r>
            <a:endParaRPr altLang="zh-CN" sz="28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75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1758" t="1096" r="3334" b="2038"/>
          <a:stretch>
            <a:fillRect/>
          </a:stretch>
        </p:blipFill>
        <p:spPr>
          <a:xfrm>
            <a:off x="6604000" y="578485"/>
            <a:ext cx="4457700" cy="6045200"/>
          </a:xfrm>
          <a:prstGeom prst="rect"/>
        </p:spPr>
      </p:pic>
      <p:sp>
        <p:nvSpPr>
          <p:cNvPr id="1048689" name="文本框 1">
            <a:hlinkClick r:id="rId2" action="ppaction://hlinksldjump"/>
          </p:cNvPr>
          <p:cNvSpPr txBox="1"/>
          <p:nvPr/>
        </p:nvSpPr>
        <p:spPr>
          <a:xfrm>
            <a:off x="90170" y="76200"/>
            <a:ext cx="82232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6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/>
      </p:grpSpPr>
      <p:sp>
        <p:nvSpPr>
          <p:cNvPr id="1048591" name="文本框 1"/>
          <p:cNvSpPr txBox="1"/>
          <p:nvPr/>
        </p:nvSpPr>
        <p:spPr>
          <a:xfrm>
            <a:off x="1629410" y="510540"/>
            <a:ext cx="8296275" cy="54254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本攻略内容均基于《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克苏鲁的呼唤第七版守秘人规则书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》内容</a:t>
            </a:r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如对本攻略有任何疑问，在相应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PPT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上已附上对应规则书页码（注，本攻略选取规则书为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《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克苏鲁的呼唤第七版守秘人规则书</a:t>
            </a:r>
            <a:r>
              <a:rPr altLang="zh-CN" sz="3200" lang="en-US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Version2002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》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，第一选择是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看规则书，看规则书，看规则书！！！</a:t>
            </a:r>
            <a:endParaRPr altLang="en-US" sz="32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再次才是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询问你的</a:t>
            </a:r>
            <a:r>
              <a:rPr altLang="zh-CN" sz="3200" lang="en-US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kp</a:t>
            </a:r>
            <a:endParaRPr altLang="zh-CN" sz="3200" lang="en-US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当然如果你发现本攻略有任何不准确，错误，亦或是不甚详尽的地方，也都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请一定私信告诉我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，十分感谢</a:t>
            </a:r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我的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qq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是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3021180014</a:t>
            </a:r>
            <a:endParaRPr altLang="en-US" sz="32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/>
      </p:grpSpPr>
      <p:pic>
        <p:nvPicPr>
          <p:cNvPr id="2097176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64160" y="760730"/>
            <a:ext cx="6599555" cy="5708015"/>
          </a:xfrm>
          <a:prstGeom prst="rect"/>
        </p:spPr>
      </p:pic>
      <p:sp>
        <p:nvSpPr>
          <p:cNvPr id="1048690" name="文本框 4"/>
          <p:cNvSpPr txBox="1"/>
          <p:nvPr/>
        </p:nvSpPr>
        <p:spPr>
          <a:xfrm>
            <a:off x="7033260" y="456565"/>
            <a:ext cx="4811395" cy="6568440"/>
          </a:xfrm>
          <a:prstGeom prst="rect"/>
          <a:noFill/>
        </p:spPr>
        <p:txBody>
          <a:bodyPr rtlCol="0" wrap="square">
            <a:spAutoFit/>
          </a:bodyPr>
          <a:p>
            <a:pPr indent="-457200" marL="457200">
              <a:buFont typeface="Wingdings" panose="05000000000000000000" charset="0"/>
              <a:buChar char="Ø"/>
            </a:pPr>
            <a:r>
              <a:rPr altLang="en-US" b="1" sz="2600" lang="zh-CN">
                <a:solidFill>
                  <a:srgbClr val="00B05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信誉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即</a:t>
            </a:r>
            <a:r>
              <a:rPr altLang="en-US" sz="2600" lang="zh-CN">
                <a:solidFill>
                  <a:srgbClr val="00B05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信用评级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有最高值和最低值的限制，其范围可在黑框中查看，如我的信用范围为</a:t>
            </a:r>
            <a:r>
              <a:rPr altLang="zh-CN" sz="26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10-40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，则我信用评级这个技能的最低必须有</a:t>
            </a:r>
            <a:r>
              <a:rPr altLang="zh-CN" sz="26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点，最高不能超过</a:t>
            </a:r>
            <a:r>
              <a:rPr altLang="zh-CN" sz="26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40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，信用评级只能使用职业点（信用范围与所选职业有关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p35-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决定装备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endParaRPr altLang="en-US" sz="26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6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克苏鲁神话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这个技能不能用技能点提升，只能在一次次的冒险中获得提高。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(p50-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克苏鲁神话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en-US" sz="20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蓝框所示为</a:t>
            </a:r>
            <a:r>
              <a:rPr altLang="en-US" sz="2600" lang="zh-CN">
                <a:solidFill>
                  <a:srgbClr val="00B0F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成长栏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，是在经过一次</a:t>
            </a:r>
            <a:r>
              <a:rPr altLang="en-US" sz="2600" lang="zh-CN">
                <a:solidFill>
                  <a:srgbClr val="00B0F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冒险（模组）</a:t>
            </a:r>
            <a:r>
              <a:rPr altLang="en-US" sz="26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之后技能所获得的成长，初次冒险不需要理会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(p80-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经验奖励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幕间成长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zh-CN" sz="20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691" name="矩形 11"/>
          <p:cNvSpPr/>
          <p:nvPr/>
        </p:nvSpPr>
        <p:spPr>
          <a:xfrm>
            <a:off x="264160" y="6468745"/>
            <a:ext cx="1130935" cy="170180"/>
          </a:xfrm>
          <a:prstGeom prst="rect"/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2" name="矩形 2"/>
          <p:cNvSpPr/>
          <p:nvPr/>
        </p:nvSpPr>
        <p:spPr>
          <a:xfrm>
            <a:off x="928370" y="2842260"/>
            <a:ext cx="810895" cy="170180"/>
          </a:xfrm>
          <a:prstGeom prst="rect"/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3" name="矩形 6"/>
          <p:cNvSpPr/>
          <p:nvPr/>
        </p:nvSpPr>
        <p:spPr>
          <a:xfrm>
            <a:off x="928370" y="3012440"/>
            <a:ext cx="810895" cy="17018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4" name="矩形 13"/>
          <p:cNvSpPr/>
          <p:nvPr/>
        </p:nvSpPr>
        <p:spPr>
          <a:xfrm>
            <a:off x="1997710" y="1384935"/>
            <a:ext cx="253365" cy="5083810"/>
          </a:xfrm>
          <a:prstGeom prst="rect"/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5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130429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7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/>
      </p:grpSpPr>
      <p:sp>
        <p:nvSpPr>
          <p:cNvPr id="1048696" name="文本框 4"/>
          <p:cNvSpPr txBox="1"/>
          <p:nvPr/>
        </p:nvSpPr>
        <p:spPr>
          <a:xfrm>
            <a:off x="1205230" y="598170"/>
            <a:ext cx="9056370" cy="2834640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Font typeface="Wingdings" panose="05000000000000000000" charset="0"/>
              <a:buChar char="Ø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某些职业会允许你拥有一到两项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特长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，在人物卡的右上方有特长栏（如下图，意味着你可以拥有一项特长）：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Ø"/>
            </a:pP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将一项或两项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非本职技能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填入，将其作为你的特长，这意味着你可以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用职业点为这个技能提升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，但可能的话，请在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背景描述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中写出你为什么会拥有这个特长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77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70100" y="3470275"/>
            <a:ext cx="7327265" cy="2514600"/>
          </a:xfrm>
          <a:prstGeom prst="rect"/>
        </p:spPr>
      </p:pic>
      <p:sp>
        <p:nvSpPr>
          <p:cNvPr id="1048697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138049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8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文本框 1048707"/>
          <p:cNvSpPr txBox="1"/>
          <p:nvPr/>
        </p:nvSpPr>
        <p:spPr>
          <a:xfrm>
            <a:off x="63500" y="679484"/>
            <a:ext cx="4000000" cy="9423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一切都搞定后，给出下述例子</a:t>
            </a:r>
            <a:r>
              <a:rPr altLang="zh-CN" sz="2800" lang="en-US">
                <a:solidFill>
                  <a:srgbClr val="000000"/>
                </a:solidFill>
              </a:rPr>
              <a:t>:</a:t>
            </a:r>
            <a:endParaRPr sz="2800" lang="zh-CN">
              <a:solidFill>
                <a:srgbClr val="000000"/>
              </a:solidFill>
            </a:endParaRPr>
          </a:p>
        </p:txBody>
      </p:sp>
      <p:pic>
        <p:nvPicPr>
          <p:cNvPr id="2097178" name="图片 209719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3500" y="1765935"/>
            <a:ext cx="4743450" cy="1583690"/>
          </a:xfrm>
          <a:prstGeom prst="rect"/>
        </p:spPr>
      </p:pic>
      <p:pic>
        <p:nvPicPr>
          <p:cNvPr id="2097179" name="图片 2097192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807067" y="0"/>
            <a:ext cx="7384933" cy="6858000"/>
          </a:xfrm>
          <a:prstGeom prst="rect"/>
        </p:spPr>
      </p:pic>
      <p:sp>
        <p:nvSpPr>
          <p:cNvPr id="1048699" name="文本框 0">
            <a:hlinkClick r:id="rId3" action="ppaction://hlinksldjump"/>
          </p:cNvPr>
          <p:cNvSpPr txBox="1"/>
          <p:nvPr/>
        </p:nvSpPr>
        <p:spPr>
          <a:xfrm>
            <a:off x="90170" y="76200"/>
            <a:ext cx="93408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r>
              <a:rPr altLang="zh-CN" b="1" sz="2800" i="1" lang="en-US"/>
              <a:t>9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51840" y="241300"/>
            <a:ext cx="10688320" cy="6374765"/>
          </a:xfrm>
          <a:prstGeom prst="rect"/>
        </p:spPr>
      </p:pic>
      <p:sp>
        <p:nvSpPr>
          <p:cNvPr id="1048700" name="文本框 1">
            <a:hlinkClick r:id="rId2" action="ppaction://hlinksldjump"/>
          </p:cNvPr>
          <p:cNvSpPr txBox="1"/>
          <p:nvPr/>
        </p:nvSpPr>
        <p:spPr>
          <a:xfrm>
            <a:off x="90170" y="76200"/>
            <a:ext cx="89281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0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11150" y="461645"/>
            <a:ext cx="11569700" cy="5934710"/>
          </a:xfrm>
          <a:prstGeom prst="rect"/>
        </p:spPr>
      </p:pic>
      <p:sp>
        <p:nvSpPr>
          <p:cNvPr id="1048701" name="文本框 1">
            <a:hlinkClick r:id="rId2" action="ppaction://hlinksldjump"/>
          </p:cNvPr>
          <p:cNvSpPr txBox="1"/>
          <p:nvPr/>
        </p:nvSpPr>
        <p:spPr>
          <a:xfrm>
            <a:off x="90170" y="76200"/>
            <a:ext cx="66992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1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/>
      </p:grpSpPr>
      <p:sp>
        <p:nvSpPr>
          <p:cNvPr id="1048702" name="文本框 1"/>
          <p:cNvSpPr txBox="1"/>
          <p:nvPr/>
        </p:nvSpPr>
        <p:spPr>
          <a:xfrm>
            <a:off x="1685925" y="327660"/>
            <a:ext cx="8593455" cy="8788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然后让我们回归到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职业选取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这个问题来，打开工作表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职业列表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，从中选取一份作为你的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pc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的职业：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82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29214" r="125" b="22814"/>
          <a:stretch>
            <a:fillRect/>
          </a:stretch>
        </p:blipFill>
        <p:spPr>
          <a:xfrm>
            <a:off x="998855" y="1157605"/>
            <a:ext cx="10623550" cy="961390"/>
          </a:xfrm>
          <a:prstGeom prst="rect"/>
        </p:spPr>
      </p:pic>
      <p:sp>
        <p:nvSpPr>
          <p:cNvPr id="1048703" name="文本框 3"/>
          <p:cNvSpPr txBox="1"/>
          <p:nvPr/>
        </p:nvSpPr>
        <p:spPr>
          <a:xfrm>
            <a:off x="1499870" y="2363470"/>
            <a:ext cx="8521065" cy="20599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如我选择法官这个职业，我可以清晰地看到我的信誉范围，职业点数量和本职技能（因为我的教育为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80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，而法官的职业点为教育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*4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，于是我拥有了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320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个职业点，同时我无法拥有特长）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选择好了之后，记下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职业序列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，填在下图红框部分：</a:t>
            </a:r>
            <a:endParaRPr altLang="zh-CN" sz="24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83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909695" y="4176395"/>
            <a:ext cx="4372610" cy="2324735"/>
          </a:xfrm>
          <a:prstGeom prst="rect"/>
        </p:spPr>
      </p:pic>
      <p:sp>
        <p:nvSpPr>
          <p:cNvPr id="1048704" name="矩形 5"/>
          <p:cNvSpPr/>
          <p:nvPr/>
        </p:nvSpPr>
        <p:spPr>
          <a:xfrm>
            <a:off x="7023100" y="5196840"/>
            <a:ext cx="1259205" cy="32004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05" name="文本框 0">
            <a:hlinkClick r:id="rId3" action="ppaction://hlinksldjump"/>
          </p:cNvPr>
          <p:cNvSpPr txBox="1"/>
          <p:nvPr/>
        </p:nvSpPr>
        <p:spPr>
          <a:xfrm>
            <a:off x="90170" y="76200"/>
            <a:ext cx="103505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2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/>
      </p:grpSpPr>
      <p:sp>
        <p:nvSpPr>
          <p:cNvPr id="1048706" name="文本框 1"/>
          <p:cNvSpPr txBox="1"/>
          <p:nvPr/>
        </p:nvSpPr>
        <p:spPr>
          <a:xfrm>
            <a:off x="1094740" y="193675"/>
            <a:ext cx="10504170" cy="8788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800" lang="zh-CN">
                <a:latin typeface="隶书" panose="02010509060101010101" charset="-122"/>
                <a:ea typeface="隶书" panose="02010509060101010101" charset="-122"/>
              </a:rPr>
              <a:t>当你填好职业序列后，你会发现技能栏上方的那行灰字就会变成你所选择的职业，在这里，你可以更方便地一览、该职业的本职技能</a:t>
            </a:r>
            <a:endParaRPr altLang="en-US" sz="2800" lang="zh-CN"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2097184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25930" y="1309370"/>
            <a:ext cx="8740140" cy="1183640"/>
          </a:xfrm>
          <a:prstGeom prst="rect"/>
        </p:spPr>
      </p:pic>
      <p:sp>
        <p:nvSpPr>
          <p:cNvPr id="1048707" name="文本框 8"/>
          <p:cNvSpPr txBox="1"/>
          <p:nvPr/>
        </p:nvSpPr>
        <p:spPr>
          <a:xfrm>
            <a:off x="1821180" y="2785745"/>
            <a:ext cx="5076825" cy="24028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然后记得去人物卡右下方看看，那里有该职业的介绍（如左图）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以及某些限制条件（如古代不可能出现黑客这一职业选择职业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一定要 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紧扣模组要求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altLang="zh-CN" sz="24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altLang="en-US" sz="2400" lang="zh-CN"/>
          </a:p>
        </p:txBody>
      </p:sp>
      <p:pic>
        <p:nvPicPr>
          <p:cNvPr id="2097185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09640" y="4170045"/>
            <a:ext cx="5161915" cy="429260"/>
          </a:xfrm>
          <a:prstGeom prst="rect"/>
        </p:spPr>
      </p:pic>
      <p:pic>
        <p:nvPicPr>
          <p:cNvPr id="2097186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662805" y="4843780"/>
            <a:ext cx="5161915" cy="1442720"/>
          </a:xfrm>
          <a:prstGeom prst="rect"/>
        </p:spPr>
      </p:pic>
      <p:sp>
        <p:nvSpPr>
          <p:cNvPr id="1048708" name="文本框 3">
            <a:hlinkClick r:id="rId4" action="ppaction://hlinksldjump"/>
          </p:cNvPr>
          <p:cNvSpPr txBox="1"/>
          <p:nvPr/>
        </p:nvSpPr>
        <p:spPr>
          <a:xfrm>
            <a:off x="90170" y="76200"/>
            <a:ext cx="100457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3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/>
      </p:grpSpPr>
      <p:sp>
        <p:nvSpPr>
          <p:cNvPr id="1048709" name="文本框 1"/>
          <p:cNvSpPr txBox="1"/>
          <p:nvPr/>
        </p:nvSpPr>
        <p:spPr>
          <a:xfrm>
            <a:off x="2355850" y="76199"/>
            <a:ext cx="5759450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/>
              <a:t>然后再让我们往下看看，你会发现有一个</a:t>
            </a:r>
            <a:r>
              <a:rPr altLang="en-US" lang="zh-CN">
                <a:solidFill>
                  <a:srgbClr val="FF0000"/>
                </a:solidFill>
              </a:rPr>
              <a:t>武器栏</a:t>
            </a:r>
            <a:r>
              <a:rPr altLang="en-US" lang="zh-CN"/>
              <a:t>：</a:t>
            </a:r>
            <a:endParaRPr altLang="en-US" lang="zh-CN"/>
          </a:p>
        </p:txBody>
      </p:sp>
      <p:pic>
        <p:nvPicPr>
          <p:cNvPr id="2097187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06270" y="499109"/>
            <a:ext cx="8234045" cy="1910080"/>
          </a:xfrm>
          <a:prstGeom prst="rect"/>
        </p:spPr>
      </p:pic>
      <p:sp>
        <p:nvSpPr>
          <p:cNvPr id="1048710" name="文本框 3"/>
          <p:cNvSpPr txBox="1"/>
          <p:nvPr/>
        </p:nvSpPr>
        <p:spPr>
          <a:xfrm>
            <a:off x="1424499" y="2435860"/>
            <a:ext cx="8426450" cy="44221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请在此处填写你需要的武器，具体的武器类型可以在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工作表武器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列表中找到（只需在红框内填上所带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武器类型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，在绿框内选取该武器</a:t>
            </a:r>
            <a:r>
              <a:rPr altLang="en-US" sz="2400" lang="zh-CN">
                <a:solidFill>
                  <a:srgbClr val="00B05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所属类型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即可）（</a:t>
            </a:r>
            <a:r>
              <a:rPr altLang="zh-CN" sz="2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*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填在武器栏内的武器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并不意味着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你携带着该武器，如需携带请在随身物品栏处注明）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(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请注意所选武器需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符合背景与</a:t>
            </a:r>
            <a:r>
              <a:rPr altLang="zh-CN" sz="2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kp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的要求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，如你要过安检，那么爆炸物，大型刀具之类的就不能带，你在中国，那么火器一类的是一定不能带的）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有些武器请在背景处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解释来源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，如即使在美国，你是一个医生，为何会备上一把枪械？这需要你的解释，如医闹之后患上迫害妄想症之类的，合理即可通过）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（刁民行为可是会被挂起来的呢【微笑】）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711" name="矩形 5"/>
          <p:cNvSpPr/>
          <p:nvPr/>
        </p:nvSpPr>
        <p:spPr>
          <a:xfrm>
            <a:off x="1906269" y="975360"/>
            <a:ext cx="899160" cy="146050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12" name="矩形 4"/>
          <p:cNvSpPr/>
          <p:nvPr/>
        </p:nvSpPr>
        <p:spPr>
          <a:xfrm>
            <a:off x="2805429" y="975360"/>
            <a:ext cx="527050" cy="1460500"/>
          </a:xfrm>
          <a:prstGeom prst="rect"/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13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66040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4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/>
      </p:grpSpPr>
      <p:sp>
        <p:nvSpPr>
          <p:cNvPr id="1048714" name="文本框 1"/>
          <p:cNvSpPr txBox="1"/>
          <p:nvPr/>
        </p:nvSpPr>
        <p:spPr>
          <a:xfrm>
            <a:off x="2480945" y="191135"/>
            <a:ext cx="5759450" cy="396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lang="en-US"/>
              <a:t>3.</a:t>
            </a:r>
            <a:r>
              <a:rPr altLang="en-US" lang="zh-CN"/>
              <a:t>然后再让我们往下看看，你会发现有一个</a:t>
            </a:r>
            <a:r>
              <a:rPr altLang="en-US" lang="zh-CN">
                <a:solidFill>
                  <a:srgbClr val="FF0000"/>
                </a:solidFill>
              </a:rPr>
              <a:t>武器栏</a:t>
            </a:r>
            <a:r>
              <a:rPr altLang="en-US" lang="zh-CN"/>
              <a:t>：</a:t>
            </a:r>
            <a:endParaRPr altLang="en-US" lang="zh-CN"/>
          </a:p>
        </p:txBody>
      </p:sp>
      <p:pic>
        <p:nvPicPr>
          <p:cNvPr id="2097188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911350" y="559435"/>
            <a:ext cx="8234045" cy="1910080"/>
          </a:xfrm>
          <a:prstGeom prst="rect"/>
        </p:spPr>
      </p:pic>
      <p:sp>
        <p:nvSpPr>
          <p:cNvPr id="1048715" name="文本框 1"/>
          <p:cNvSpPr txBox="1"/>
          <p:nvPr/>
        </p:nvSpPr>
        <p:spPr>
          <a:xfrm>
            <a:off x="553085" y="2469515"/>
            <a:ext cx="7755890" cy="3177540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Font typeface="Wingdings" panose="05000000000000000000" charset="0"/>
              <a:buChar char="n"/>
            </a:pP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紧接着，你们或许会发现在红框里出现了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altLang="zh-CN" sz="2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DB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这个名词，这是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伤害加值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342900" marL="342900">
              <a:buFont typeface="Wingdings" panose="05000000000000000000" charset="0"/>
              <a:buChar char="n"/>
            </a:pP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近战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中，你所造成的伤害会在武器的基础伤害上再加上你的伤害加值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342900" marL="342900">
              <a:buFont typeface="Wingdings" panose="05000000000000000000" charset="0"/>
              <a:buChar char="n"/>
            </a:pP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伤害加值的大小与你的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体格</a:t>
            </a:r>
            <a:endParaRPr altLang="en-US" sz="2400" 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（力量加体型）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有关，在武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器表的右侧有相关说明：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(p26-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伤害加值与体格，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p37-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战斗数值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altLang="zh-CN" sz="20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716" name="矩形 5"/>
          <p:cNvSpPr/>
          <p:nvPr/>
        </p:nvSpPr>
        <p:spPr>
          <a:xfrm>
            <a:off x="5401310" y="1044575"/>
            <a:ext cx="899160" cy="50927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9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973955" y="3716655"/>
            <a:ext cx="2426335" cy="2635250"/>
          </a:xfrm>
          <a:prstGeom prst="rect"/>
        </p:spPr>
      </p:pic>
      <p:pic>
        <p:nvPicPr>
          <p:cNvPr id="2097190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7596505" y="3790950"/>
            <a:ext cx="3796030" cy="2560955"/>
          </a:xfrm>
          <a:prstGeom prst="rect"/>
        </p:spPr>
      </p:pic>
      <p:sp>
        <p:nvSpPr>
          <p:cNvPr id="1048717" name="文本框 5">
            <a:hlinkClick r:id="rId7" action="ppaction://hlinksldjump"/>
          </p:cNvPr>
          <p:cNvSpPr txBox="1"/>
          <p:nvPr/>
        </p:nvSpPr>
        <p:spPr>
          <a:xfrm>
            <a:off x="90170" y="76200"/>
            <a:ext cx="91376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5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/>
      </p:grpSpPr>
      <p:sp>
        <p:nvSpPr>
          <p:cNvPr id="1048718" name="文本框 1"/>
          <p:cNvSpPr txBox="1"/>
          <p:nvPr/>
        </p:nvSpPr>
        <p:spPr>
          <a:xfrm>
            <a:off x="1261745" y="454025"/>
            <a:ext cx="8602980" cy="7645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4000" lang="zh-CN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继续向下，你会看到一栏</a:t>
            </a:r>
            <a:r>
              <a:rPr altLang="en-US" sz="40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随身物品：</a:t>
            </a:r>
            <a:endParaRPr altLang="en-US" sz="4000" 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91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74135" y="1160780"/>
            <a:ext cx="4443095" cy="2964180"/>
          </a:xfrm>
          <a:prstGeom prst="rect"/>
        </p:spPr>
      </p:pic>
      <p:sp>
        <p:nvSpPr>
          <p:cNvPr id="1048719" name="文本框 4"/>
          <p:cNvSpPr txBox="1"/>
          <p:nvPr/>
        </p:nvSpPr>
        <p:spPr>
          <a:xfrm>
            <a:off x="1261745" y="4297045"/>
            <a:ext cx="9668510" cy="22250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</a:rPr>
              <a:t>请在此处填写你所携带的随身物品，当然，一些违禁的不良的有些突兀的东西也请解释来源呢【微笑】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</a:rPr>
              <a:t>（注意紧贴时代背景，如古代就不可能出现手电筒这种东西）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48720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72136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6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目录</a:t>
            </a:r>
            <a:r>
              <a:rPr altLang="zh-CN" sz="2000" lang="en-US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(</a:t>
            </a:r>
            <a:r>
              <a:rPr altLang="en-US" sz="2000" lang="zh-CN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单击每一页的页码可回到目录页</a:t>
            </a:r>
            <a:r>
              <a:rPr altLang="zh-CN" sz="2000" lang="en-US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  <a:sym typeface="Arial" panose="020B0604020202020204" pitchFamily="34" charset="0"/>
              </a:rPr>
              <a:t>)</a:t>
            </a:r>
            <a:endParaRPr lang="zh-CN"/>
          </a:p>
        </p:txBody>
      </p:sp>
      <p:sp>
        <p:nvSpPr>
          <p:cNvPr id="1048902" name="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p>
            <a:r>
              <a:rPr altLang="zh-CN" sz="2400" lang="en-US"/>
              <a:t>0</a:t>
            </a:r>
            <a:r>
              <a:rPr altLang="zh-CN" sz="2400" lang="en-US"/>
              <a:t>1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准备</a:t>
            </a:r>
            <a:r>
              <a:rPr altLang="zh-CN" sz="2400" lang="zh-CN"/>
              <a:t>工具</a:t>
            </a:r>
            <a:r>
              <a:rPr altLang="zh-CN" sz="2400" lang="zh-CN"/>
              <a:t>和</a:t>
            </a:r>
            <a:r>
              <a:rPr altLang="zh-CN" sz="2400" lang="zh-CN"/>
              <a:t>开始</a:t>
            </a:r>
            <a:endParaRPr sz="2400" lang="zh-CN"/>
          </a:p>
          <a:p>
            <a:r>
              <a:rPr altLang="zh-CN" sz="2400" lang="en-US"/>
              <a:t>0</a:t>
            </a:r>
            <a:r>
              <a:rPr altLang="zh-CN" sz="2400" lang="en-US"/>
              <a:t>3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调查员</a:t>
            </a:r>
            <a:r>
              <a:rPr altLang="zh-CN" sz="2400" lang="zh-CN"/>
              <a:t>信息</a:t>
            </a:r>
            <a:endParaRPr sz="2400" lang="zh-CN"/>
          </a:p>
          <a:p>
            <a:r>
              <a:rPr altLang="zh-CN" sz="2400" lang="en-US"/>
              <a:t>0</a:t>
            </a:r>
            <a:r>
              <a:rPr altLang="zh-CN" sz="2400" lang="en-US"/>
              <a:t>4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sz="2400" lang="zh-CN"/>
              <a:t>属性</a:t>
            </a:r>
            <a:r>
              <a:rPr sz="2400" lang="zh-CN"/>
              <a:t>分配</a:t>
            </a:r>
            <a:endParaRPr sz="2400" lang="zh-CN"/>
          </a:p>
          <a:p>
            <a:r>
              <a:rPr altLang="zh-CN" sz="2400" lang="en-US"/>
              <a:t>1</a:t>
            </a:r>
            <a:r>
              <a:rPr altLang="zh-CN" sz="2400" lang="en-US"/>
              <a:t>0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部分</a:t>
            </a:r>
            <a:r>
              <a:rPr altLang="zh-CN" sz="2400" lang="zh-CN"/>
              <a:t>参数</a:t>
            </a:r>
            <a:r>
              <a:rPr altLang="zh-CN" sz="2400" lang="zh-CN"/>
              <a:t>简介</a:t>
            </a:r>
            <a:endParaRPr sz="2400" lang="zh-CN"/>
          </a:p>
          <a:p>
            <a:r>
              <a:rPr altLang="zh-CN" sz="2400" lang="en-US"/>
              <a:t>1</a:t>
            </a:r>
            <a:r>
              <a:rPr altLang="zh-CN" sz="2400" lang="en-US"/>
              <a:t>2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属性</a:t>
            </a:r>
            <a:r>
              <a:rPr altLang="zh-CN" sz="2400" lang="zh-CN"/>
              <a:t>数值</a:t>
            </a:r>
            <a:r>
              <a:rPr altLang="zh-CN" sz="2400" lang="zh-CN"/>
              <a:t>对应</a:t>
            </a:r>
            <a:endParaRPr sz="2400" lang="zh-CN"/>
          </a:p>
          <a:p>
            <a:r>
              <a:rPr altLang="zh-CN" sz="2400" lang="en-US"/>
              <a:t>1</a:t>
            </a:r>
            <a:r>
              <a:rPr altLang="zh-CN" sz="2400" lang="en-US"/>
              <a:t>5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技能</a:t>
            </a:r>
            <a:endParaRPr sz="2400" lang="zh-CN"/>
          </a:p>
          <a:p>
            <a:r>
              <a:rPr altLang="zh-CN" sz="2400" lang="en-US"/>
              <a:t>1</a:t>
            </a:r>
            <a:r>
              <a:rPr altLang="zh-CN" sz="2400" lang="en-US"/>
              <a:t>8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特长</a:t>
            </a:r>
            <a:endParaRPr sz="2400" lang="zh-CN"/>
          </a:p>
          <a:p>
            <a:r>
              <a:rPr altLang="zh-CN" sz="2400" lang="en-US"/>
              <a:t>2</a:t>
            </a:r>
            <a:r>
              <a:rPr altLang="zh-CN" sz="2400" lang="en-US"/>
              <a:t>2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职业</a:t>
            </a:r>
            <a:endParaRPr sz="2400" lang="zh-CN"/>
          </a:p>
        </p:txBody>
      </p:sp>
      <p:sp>
        <p:nvSpPr>
          <p:cNvPr id="1048903" name="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altLang="zh-CN" sz="2400" lang="en-US"/>
              <a:t>2</a:t>
            </a:r>
            <a:r>
              <a:rPr altLang="zh-CN" sz="2400" lang="en-US"/>
              <a:t>4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武器</a:t>
            </a:r>
            <a:r>
              <a:rPr altLang="zh-CN" sz="2400" lang="zh-CN"/>
              <a:t>拦</a:t>
            </a:r>
            <a:endParaRPr sz="2400" lang="zh-CN"/>
          </a:p>
          <a:p>
            <a:r>
              <a:rPr altLang="zh-CN" sz="2400" lang="en-US"/>
              <a:t>2</a:t>
            </a:r>
            <a:r>
              <a:rPr altLang="zh-CN" sz="2400" lang="en-US"/>
              <a:t>9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随身</a:t>
            </a:r>
            <a:r>
              <a:rPr altLang="zh-CN" sz="2400" lang="zh-CN"/>
              <a:t>物品</a:t>
            </a:r>
            <a:endParaRPr sz="2400" lang="zh-CN"/>
          </a:p>
          <a:p>
            <a:pPr/>
            <a:r>
              <a:rPr altLang="zh-CN" sz="2400" lang="en-US"/>
              <a:t>3</a:t>
            </a:r>
            <a:r>
              <a:rPr altLang="zh-CN" sz="2400" lang="en-US"/>
              <a:t>0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背景</a:t>
            </a:r>
            <a:endParaRPr sz="2400" lang="zh-CN"/>
          </a:p>
          <a:p>
            <a:r>
              <a:rPr altLang="zh-CN" sz="2400" lang="en-US"/>
              <a:t>3</a:t>
            </a:r>
            <a:r>
              <a:rPr altLang="zh-CN" sz="2400" lang="en-US"/>
              <a:t>2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关键</a:t>
            </a:r>
            <a:r>
              <a:rPr altLang="zh-CN" sz="2400" lang="zh-CN"/>
              <a:t>链接</a:t>
            </a:r>
            <a:endParaRPr sz="2400" lang="zh-CN"/>
          </a:p>
          <a:p>
            <a:r>
              <a:rPr altLang="zh-CN" sz="2400" lang="en-US"/>
              <a:t>3</a:t>
            </a:r>
            <a:r>
              <a:rPr altLang="zh-CN" sz="2400" lang="en-US"/>
              <a:t>4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设定</a:t>
            </a:r>
            <a:endParaRPr sz="2400" lang="zh-CN"/>
          </a:p>
          <a:p>
            <a:r>
              <a:rPr altLang="zh-CN" sz="2400" lang="en-US"/>
              <a:t>3</a:t>
            </a:r>
            <a:r>
              <a:rPr altLang="zh-CN" sz="2400" lang="en-US"/>
              <a:t>5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再次</a:t>
            </a:r>
            <a:r>
              <a:rPr altLang="zh-CN" sz="2400" lang="zh-CN"/>
              <a:t>强调</a:t>
            </a:r>
            <a:endParaRPr sz="2400" lang="zh-CN"/>
          </a:p>
          <a:p>
            <a:r>
              <a:rPr altLang="zh-CN" sz="2400" lang="en-US"/>
              <a:t>3</a:t>
            </a:r>
            <a:r>
              <a:rPr altLang="zh-CN" sz="2400" lang="en-US"/>
              <a:t>6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一些</a:t>
            </a:r>
            <a:r>
              <a:rPr altLang="zh-CN" sz="2400" lang="zh-CN"/>
              <a:t>相关事项</a:t>
            </a:r>
            <a:r>
              <a:rPr altLang="zh-CN" sz="2400" lang="zh-CN"/>
              <a:t>及</a:t>
            </a:r>
            <a:r>
              <a:rPr altLang="zh-CN" sz="2400" lang="zh-CN"/>
              <a:t>骰娘</a:t>
            </a:r>
            <a:r>
              <a:rPr altLang="zh-CN" sz="2400" lang="zh-CN"/>
              <a:t>指令</a:t>
            </a:r>
            <a:endParaRPr sz="2400" lang="zh-CN"/>
          </a:p>
          <a:p>
            <a:r>
              <a:rPr altLang="zh-CN" sz="2400" lang="en-US"/>
              <a:t>3</a:t>
            </a:r>
            <a:r>
              <a:rPr altLang="zh-CN" sz="2400" lang="en-US"/>
              <a:t>8</a:t>
            </a:r>
            <a:r>
              <a:rPr altLang="zh-CN" sz="2400" lang="en-US"/>
              <a:t>|</a:t>
            </a:r>
            <a:r>
              <a:rPr altLang="zh-CN" sz="2400" lang="en-US"/>
              <a:t>|</a:t>
            </a:r>
            <a:r>
              <a:rPr altLang="zh-CN" sz="2400" lang="zh-CN"/>
              <a:t>注意</a:t>
            </a:r>
            <a:r>
              <a:rPr altLang="zh-CN" sz="2400" lang="zh-CN"/>
              <a:t>！</a:t>
            </a:r>
            <a:r>
              <a:rPr altLang="zh-CN" sz="2400" lang="zh-CN"/>
              <a:t>！</a:t>
            </a:r>
            <a:r>
              <a:rPr altLang="zh-CN" sz="2400" lang="zh-CN"/>
              <a:t>！</a:t>
            </a:r>
            <a:endParaRPr sz="2400"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/>
      </p:grpSpPr>
      <p:sp>
        <p:nvSpPr>
          <p:cNvPr id="1048721" name="文本框 1"/>
          <p:cNvSpPr txBox="1"/>
          <p:nvPr/>
        </p:nvSpPr>
        <p:spPr>
          <a:xfrm>
            <a:off x="1109980" y="636270"/>
            <a:ext cx="659765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5.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然后我们再往右康康，这里是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背景栏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92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09980" y="1259205"/>
            <a:ext cx="4222115" cy="5083175"/>
          </a:xfrm>
          <a:prstGeom prst="rect"/>
        </p:spPr>
      </p:pic>
      <p:sp>
        <p:nvSpPr>
          <p:cNvPr id="1048722" name="文本框 3"/>
          <p:cNvSpPr txBox="1"/>
          <p:nvPr/>
        </p:nvSpPr>
        <p:spPr>
          <a:xfrm>
            <a:off x="5684924" y="1450021"/>
            <a:ext cx="5398135" cy="5120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800" lang="en-US"/>
              <a:t>         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除了难言之隐，伤口与疤痕，恐惧症与狂躁症，新手可酌情填无以外，其他的都请填写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介绍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pc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基本情况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物品来源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宝贵之物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，为什么拥有这样的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思想与信念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，为什么会有这个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兴趣特长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等等等等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altLang="zh-CN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如果你实在不知道怎么写，规则书提供了以下几种思路，你可以选择一项，或相信命运交给骰子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(p31-</a:t>
            </a:r>
            <a:r>
              <a:rPr altLang="en-US" sz="20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创造背景</a:t>
            </a:r>
            <a:r>
              <a:rPr altLang="zh-CN" sz="20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723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80200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7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片 2097182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21071" y="0"/>
            <a:ext cx="6188364" cy="1824181"/>
          </a:xfrm>
          <a:prstGeom prst="rect"/>
        </p:spPr>
      </p:pic>
      <p:pic>
        <p:nvPicPr>
          <p:cNvPr id="2097194" name="图片 2097183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21072" y="1819101"/>
            <a:ext cx="6188364" cy="5038520"/>
          </a:xfrm>
          <a:prstGeom prst="rect"/>
        </p:spPr>
      </p:pic>
      <p:pic>
        <p:nvPicPr>
          <p:cNvPr id="2097195" name="图片 2097184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909463" y="-63437"/>
            <a:ext cx="5282537" cy="6921437"/>
          </a:xfrm>
          <a:prstGeom prst="rect"/>
        </p:spPr>
      </p:pic>
      <p:sp>
        <p:nvSpPr>
          <p:cNvPr id="1048724" name="文本框 0">
            <a:hlinkClick r:id="rId4" action="ppaction://hlinksldjump"/>
          </p:cNvPr>
          <p:cNvSpPr txBox="1"/>
          <p:nvPr/>
        </p:nvSpPr>
        <p:spPr>
          <a:xfrm>
            <a:off x="90170" y="76200"/>
            <a:ext cx="63182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8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图片 209718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83285" y="0"/>
            <a:ext cx="4308938" cy="6858000"/>
          </a:xfrm>
          <a:prstGeom prst="rect"/>
        </p:spPr>
      </p:pic>
      <p:pic>
        <p:nvPicPr>
          <p:cNvPr id="2097197" name="图片 2097186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16095" y="0"/>
            <a:ext cx="5829830" cy="6858000"/>
          </a:xfrm>
          <a:prstGeom prst="rect"/>
        </p:spPr>
      </p:pic>
      <p:sp>
        <p:nvSpPr>
          <p:cNvPr id="1048725" name="文本框 0">
            <a:hlinkClick r:id="rId3" action="ppaction://hlinksldjump"/>
          </p:cNvPr>
          <p:cNvSpPr txBox="1"/>
          <p:nvPr/>
        </p:nvSpPr>
        <p:spPr>
          <a:xfrm>
            <a:off x="90170" y="76200"/>
            <a:ext cx="66992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r>
              <a:rPr altLang="zh-CN" b="1" sz="2800" i="1" lang="en-US"/>
              <a:t>9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2097187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94945" y="0"/>
            <a:ext cx="4501055" cy="6858000"/>
          </a:xfrm>
          <a:prstGeom prst="rect"/>
        </p:spPr>
      </p:pic>
      <p:pic>
        <p:nvPicPr>
          <p:cNvPr id="2097199" name="图片 2097188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26663" y="0"/>
            <a:ext cx="4349788" cy="6858000"/>
          </a:xfrm>
          <a:prstGeom prst="rect"/>
        </p:spPr>
      </p:pic>
      <p:sp>
        <p:nvSpPr>
          <p:cNvPr id="1048726" name="文本框 0">
            <a:hlinkClick r:id="rId3" action="ppaction://hlinksldjump"/>
          </p:cNvPr>
          <p:cNvSpPr txBox="1"/>
          <p:nvPr/>
        </p:nvSpPr>
        <p:spPr>
          <a:xfrm>
            <a:off x="90170" y="76200"/>
            <a:ext cx="82296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0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图片 2097189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2330" y="-11430"/>
            <a:ext cx="6033770" cy="1510030"/>
          </a:xfrm>
          <a:prstGeom prst="rect"/>
        </p:spPr>
      </p:pic>
      <p:pic>
        <p:nvPicPr>
          <p:cNvPr id="2097201" name="图片 2097190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62330" y="1498600"/>
            <a:ext cx="6033770" cy="5348605"/>
          </a:xfrm>
          <a:prstGeom prst="rect"/>
        </p:spPr>
      </p:pic>
      <p:sp>
        <p:nvSpPr>
          <p:cNvPr id="1048727" name="文本框 1048706"/>
          <p:cNvSpPr txBox="1"/>
          <p:nvPr/>
        </p:nvSpPr>
        <p:spPr>
          <a:xfrm>
            <a:off x="7081616" y="1205229"/>
            <a:ext cx="4938193" cy="5247640"/>
          </a:xfrm>
          <a:prstGeom prst="rect"/>
        </p:spPr>
        <p:txBody>
          <a:bodyPr rtlCol="0" wrap="square">
            <a:spAutoFit/>
          </a:bodyPr>
          <a:p>
            <a:r>
              <a:rPr sz="4400" lang="zh-CN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上述材料仅供参考，如果可能，建议自己亲手编写，毕竟自己写的才最适合自己，才能更好地</a:t>
            </a:r>
            <a:r>
              <a:rPr altLang="zh-CN" sz="4400" lang="en-US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rp</a:t>
            </a:r>
            <a:r>
              <a:rPr altLang="zh-CN" sz="4400" lang="zh-CN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，取得更好的体验</a:t>
            </a:r>
            <a:endParaRPr sz="4400" lang="zh-CN">
              <a:solidFill>
                <a:srgbClr val="00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728" name="文本框 0">
            <a:hlinkClick r:id="rId3" action="ppaction://hlinksldjump"/>
          </p:cNvPr>
          <p:cNvSpPr txBox="1"/>
          <p:nvPr/>
        </p:nvSpPr>
        <p:spPr>
          <a:xfrm>
            <a:off x="90170" y="86995"/>
            <a:ext cx="56959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1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/>
      </p:grpSpPr>
      <p:pic>
        <p:nvPicPr>
          <p:cNvPr id="2097202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r="54055" b="150"/>
          <a:stretch>
            <a:fillRect/>
          </a:stretch>
        </p:blipFill>
        <p:spPr>
          <a:xfrm>
            <a:off x="0" y="487680"/>
            <a:ext cx="5626100" cy="6360795"/>
          </a:xfrm>
          <a:prstGeom prst="rect"/>
        </p:spPr>
      </p:pic>
      <p:sp>
        <p:nvSpPr>
          <p:cNvPr id="1048729" name="文本框 1"/>
          <p:cNvSpPr txBox="1"/>
          <p:nvPr/>
        </p:nvSpPr>
        <p:spPr>
          <a:xfrm>
            <a:off x="6245571" y="5463611"/>
            <a:ext cx="3469005" cy="3708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0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p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</a:t>
            </a:r>
            <a:r>
              <a:rPr altLang="zh-CN" sz="20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自救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)</a:t>
            </a:r>
            <a:endParaRPr altLang="zh-CN" sz="2000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730" name="文本框 2">
            <a:hlinkClick r:id="rId2" action="ppaction://hlinksldjump"/>
          </p:cNvPr>
          <p:cNvSpPr txBox="1"/>
          <p:nvPr/>
        </p:nvSpPr>
        <p:spPr>
          <a:xfrm>
            <a:off x="90170" y="76200"/>
            <a:ext cx="78232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2</a:t>
            </a:r>
            <a:endParaRPr altLang="zh-CN" b="1" sz="2800" i="1" lang="en-US"/>
          </a:p>
        </p:txBody>
      </p:sp>
      <p:sp>
        <p:nvSpPr>
          <p:cNvPr id="1048731" name="文本框 4"/>
          <p:cNvSpPr txBox="1"/>
          <p:nvPr/>
        </p:nvSpPr>
        <p:spPr>
          <a:xfrm>
            <a:off x="6095999" y="1301601"/>
            <a:ext cx="4225925" cy="3952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/>
              <a:t>然后我们看向旁边那项</a:t>
            </a:r>
            <a:r>
              <a:rPr altLang="en-US" lang="zh-CN">
                <a:solidFill>
                  <a:srgbClr val="BF0000"/>
                </a:solidFill>
              </a:rPr>
              <a:t>关键链接</a:t>
            </a:r>
            <a:r>
              <a:rPr altLang="en-US" lang="zh-CN"/>
              <a:t>，</a:t>
            </a:r>
            <a:r>
              <a:rPr altLang="en-US" lang="zh-CN"/>
              <a:t>这就</a:t>
            </a:r>
            <a:r>
              <a:rPr altLang="en-US" lang="zh-CN"/>
              <a:t>又</a:t>
            </a:r>
            <a:r>
              <a:rPr altLang="en-US" lang="zh-CN"/>
              <a:t>牵涉</a:t>
            </a:r>
            <a:r>
              <a:rPr altLang="en-US" lang="zh-CN"/>
              <a:t>到</a:t>
            </a:r>
            <a:r>
              <a:rPr altLang="en-US" lang="zh-CN"/>
              <a:t>自救</a:t>
            </a:r>
            <a:r>
              <a:rPr altLang="en-US" lang="zh-CN"/>
              <a:t>了</a:t>
            </a:r>
            <a:r>
              <a:rPr altLang="en-US" lang="zh-CN"/>
              <a:t>。</a:t>
            </a:r>
            <a:endParaRPr altLang="en-US" lang="zh-CN"/>
          </a:p>
          <a:p>
            <a:r>
              <a:rPr altLang="en-US" lang="zh-CN">
                <a:solidFill>
                  <a:srgbClr val="BF0000"/>
                </a:solidFill>
              </a:rPr>
              <a:t>自救</a:t>
            </a:r>
            <a:r>
              <a:rPr altLang="zh-CN" lang="en-US"/>
              <a:t>:</a:t>
            </a:r>
            <a:r>
              <a:rPr altLang="en-US" lang="zh-CN"/>
              <a:t>你</a:t>
            </a:r>
            <a:r>
              <a:rPr altLang="en-US" sz="1800" lang="zh-CN"/>
              <a:t>可以在两次冒险之间或调查员幕间</a:t>
            </a:r>
            <a:r>
              <a:rPr altLang="en-US" sz="1800" lang="zh-CN"/>
              <a:t>成长时</a:t>
            </a:r>
            <a:r>
              <a:rPr altLang="en-US" sz="1800" lang="zh-CN"/>
              <a:t>在</a:t>
            </a:r>
            <a:r>
              <a:rPr altLang="en-US" lang="zh-CN"/>
              <a:t>自己的背景中选择一个条目作为一种</a:t>
            </a:r>
            <a:r>
              <a:rPr altLang="en-US" lang="zh-CN">
                <a:solidFill>
                  <a:srgbClr val="BF0000"/>
                </a:solidFill>
              </a:rPr>
              <a:t>心理支柱</a:t>
            </a:r>
            <a:r>
              <a:rPr altLang="en-US" lang="zh-CN"/>
              <a:t>，并与此相关地花费一段时间</a:t>
            </a:r>
            <a:r>
              <a:rPr altLang="zh-CN" lang="en-US"/>
              <a:t>(</a:t>
            </a:r>
            <a:r>
              <a:rPr altLang="en-US" lang="zh-CN"/>
              <a:t>不包括恐惧症，躁狂症，创伤或任何克苏鲁神话相关的条目</a:t>
            </a:r>
            <a:r>
              <a:rPr altLang="zh-CN" lang="en-US"/>
              <a:t>)</a:t>
            </a:r>
            <a:r>
              <a:rPr altLang="en-US" lang="zh-CN"/>
              <a:t>。</a:t>
            </a:r>
            <a:endParaRPr altLang="en-US" sz="1800" lang="zh-CN"/>
          </a:p>
          <a:p>
            <a:r>
              <a:rPr altLang="en-US" lang="zh-CN"/>
              <a:t>你需要</a:t>
            </a:r>
            <a:r>
              <a:rPr altLang="en-US" lang="zh-CN"/>
              <a:t>描述</a:t>
            </a:r>
            <a:r>
              <a:rPr altLang="en-US" lang="zh-CN"/>
              <a:t>治疗或救赎时的细节，</a:t>
            </a:r>
            <a:r>
              <a:rPr altLang="en-US" lang="zh-CN"/>
              <a:t>例如</a:t>
            </a:r>
            <a:r>
              <a:rPr altLang="en-US" lang="zh-CN"/>
              <a:t>调查员可能在教会寻求心灵的平静或者与爱人共度良宵</a:t>
            </a:r>
            <a:r>
              <a:rPr altLang="en-US" lang="zh-CN"/>
              <a:t>。</a:t>
            </a:r>
            <a:endParaRPr altLang="en-US" lang="zh-CN"/>
          </a:p>
          <a:p>
            <a:r>
              <a:rPr altLang="en-US" lang="zh-CN"/>
              <a:t>成功</a:t>
            </a:r>
            <a:r>
              <a:rPr altLang="en-US" lang="zh-CN"/>
              <a:t>能</a:t>
            </a:r>
            <a:r>
              <a:rPr altLang="en-US" lang="zh-CN"/>
              <a:t>回复</a:t>
            </a:r>
            <a:r>
              <a:rPr altLang="zh-CN" lang="en-US"/>
              <a:t>1</a:t>
            </a:r>
            <a:r>
              <a:rPr altLang="zh-CN" lang="en-US"/>
              <a:t>d</a:t>
            </a:r>
            <a:r>
              <a:rPr altLang="zh-CN" lang="en-US"/>
              <a:t>6</a:t>
            </a:r>
            <a:r>
              <a:rPr altLang="zh-CN" lang="en-US"/>
              <a:t>san</a:t>
            </a:r>
            <a:r>
              <a:rPr altLang="zh-CN" lang="zh-CN"/>
              <a:t>值</a:t>
            </a:r>
            <a:r>
              <a:rPr altLang="zh-CN" lang="zh-CN"/>
              <a:t>，</a:t>
            </a:r>
            <a:r>
              <a:rPr altLang="en-US" lang="zh-CN"/>
              <a:t>失</a:t>
            </a:r>
            <a:r>
              <a:rPr altLang="en-US" lang="zh-CN"/>
              <a:t>败将会损失1点理智值且</a:t>
            </a:r>
            <a:r>
              <a:rPr altLang="zh-CN" lang="en-US"/>
              <a:t>kp</a:t>
            </a:r>
            <a:r>
              <a:rPr altLang="en-US" lang="zh-CN"/>
              <a:t>与</a:t>
            </a:r>
            <a:r>
              <a:rPr altLang="zh-CN" lang="en-US"/>
              <a:t>pl</a:t>
            </a:r>
            <a:r>
              <a:rPr altLang="en-US" lang="zh-CN"/>
              <a:t>应</a:t>
            </a:r>
            <a:r>
              <a:rPr altLang="en-US" lang="zh-CN"/>
              <a:t>该据此来适当的修改这个背景来对应这一失败。</a:t>
            </a:r>
            <a:r>
              <a:rPr altLang="en-US" lang="zh-CN"/>
              <a:t>例</a:t>
            </a:r>
            <a:r>
              <a:rPr altLang="zh-CN" lang="en-US"/>
              <a:t>:</a:t>
            </a:r>
            <a:r>
              <a:rPr altLang="en-US" lang="zh-CN"/>
              <a:t>会失去信仰，或导致家庭矛盾分居甚至离婚。</a:t>
            </a:r>
            <a:endParaRPr altLang="en-US" 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r="54055" b="150"/>
          <a:stretch>
            <a:fillRect/>
          </a:stretch>
        </p:blipFill>
        <p:spPr>
          <a:xfrm>
            <a:off x="0" y="487680"/>
            <a:ext cx="5626100" cy="6360795"/>
          </a:xfrm>
          <a:prstGeom prst="rect"/>
        </p:spPr>
      </p:pic>
      <p:sp>
        <p:nvSpPr>
          <p:cNvPr id="1048891" name="文本框 1"/>
          <p:cNvSpPr txBox="1"/>
          <p:nvPr/>
        </p:nvSpPr>
        <p:spPr>
          <a:xfrm>
            <a:off x="6096000" y="5293359"/>
            <a:ext cx="3925239" cy="3708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0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p34-</a:t>
            </a:r>
            <a:r>
              <a:rPr altLang="en-US" sz="20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关键背景连接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p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</a:t>
            </a:r>
            <a:r>
              <a:rPr altLang="zh-CN" sz="20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－</a:t>
            </a:r>
            <a:r>
              <a:rPr altLang="zh-CN" sz="20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自救</a:t>
            </a:r>
            <a:r>
              <a:rPr altLang="zh-CN" sz="20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)</a:t>
            </a:r>
            <a:endParaRPr altLang="zh-CN" sz="2000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893" name="文本框 2">
            <a:hlinkClick r:id="rId2" action="ppaction://hlinksldjump"/>
          </p:cNvPr>
          <p:cNvSpPr txBox="1"/>
          <p:nvPr/>
        </p:nvSpPr>
        <p:spPr>
          <a:xfrm>
            <a:off x="90170" y="76200"/>
            <a:ext cx="78232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3</a:t>
            </a:r>
            <a:endParaRPr altLang="zh-CN" b="1" sz="2800" i="1" lang="en-US"/>
          </a:p>
        </p:txBody>
      </p:sp>
      <p:sp>
        <p:nvSpPr>
          <p:cNvPr id="1048895" name="文本框 4"/>
          <p:cNvSpPr txBox="1"/>
          <p:nvPr/>
        </p:nvSpPr>
        <p:spPr>
          <a:xfrm>
            <a:off x="6096000" y="350519"/>
            <a:ext cx="4225925" cy="49428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000" lang="en-US"/>
              <a:t> </a:t>
            </a:r>
            <a:r>
              <a:rPr altLang="zh-CN" sz="2000" lang="en-US"/>
              <a:t> </a:t>
            </a:r>
            <a:r>
              <a:rPr altLang="zh-CN" sz="2000" lang="en-US"/>
              <a:t> </a:t>
            </a:r>
            <a:r>
              <a:rPr altLang="zh-CN" sz="2000" lang="en-US"/>
              <a:t> </a:t>
            </a:r>
            <a:r>
              <a:rPr altLang="zh-CN" sz="2000" lang="en-US"/>
              <a:t> </a:t>
            </a:r>
            <a:r>
              <a:rPr altLang="zh-CN" sz="2000" lang="zh-CN"/>
              <a:t>然后</a:t>
            </a:r>
            <a:r>
              <a:rPr altLang="zh-CN" sz="2000" lang="zh-CN"/>
              <a:t>就要</a:t>
            </a:r>
            <a:r>
              <a:rPr altLang="zh-CN" sz="2000" lang="zh-CN"/>
              <a:t>说到</a:t>
            </a:r>
            <a:r>
              <a:rPr altLang="zh-CN" sz="2000" lang="zh-CN">
                <a:solidFill>
                  <a:srgbClr val="BF0000"/>
                </a:solidFill>
              </a:rPr>
              <a:t>关键链接</a:t>
            </a:r>
            <a:r>
              <a:rPr altLang="zh-CN" sz="2000" lang="zh-CN"/>
              <a:t>辣</a:t>
            </a:r>
            <a:r>
              <a:rPr altLang="zh-CN" sz="2000" lang="en-US"/>
              <a:t> </a:t>
            </a:r>
            <a:r>
              <a:rPr altLang="zh-CN" sz="2000" lang="zh-CN"/>
              <a:t>，</a:t>
            </a:r>
            <a:r>
              <a:rPr altLang="zh-CN" sz="2000" lang="en-US"/>
              <a:t>pl</a:t>
            </a:r>
            <a:r>
              <a:rPr altLang="zh-CN" sz="2000" lang="zh-CN"/>
              <a:t>可以</a:t>
            </a:r>
            <a:r>
              <a:rPr altLang="zh-CN" sz="2000" lang="zh-CN"/>
              <a:t>在</a:t>
            </a:r>
            <a:r>
              <a:rPr altLang="zh-CN" sz="2000" lang="zh-CN"/>
              <a:t>开始</a:t>
            </a:r>
            <a:r>
              <a:rPr altLang="zh-CN" sz="2000" lang="zh-CN"/>
              <a:t>时</a:t>
            </a:r>
            <a:r>
              <a:rPr altLang="zh-CN" sz="2000" lang="zh-CN"/>
              <a:t>选择</a:t>
            </a:r>
            <a:r>
              <a:rPr altLang="zh-CN" sz="2000" lang="zh-CN"/>
              <a:t>一项</a:t>
            </a:r>
            <a:r>
              <a:rPr altLang="zh-CN" sz="2000" lang="zh-CN"/>
              <a:t>背景</a:t>
            </a:r>
            <a:r>
              <a:rPr altLang="zh-CN" sz="2000" lang="zh-CN"/>
              <a:t>条目</a:t>
            </a:r>
            <a:r>
              <a:rPr altLang="zh-CN" sz="2000" lang="zh-CN"/>
              <a:t>作为</a:t>
            </a:r>
            <a:r>
              <a:rPr altLang="en-US" sz="2000" lang="zh-CN"/>
              <a:t>关键连接，</a:t>
            </a:r>
            <a:r>
              <a:rPr altLang="en-US" sz="2000" lang="zh-CN"/>
              <a:t>那么他们会在进行前述的理智检定</a:t>
            </a:r>
            <a:r>
              <a:rPr altLang="en-US" sz="2000" lang="zh-CN"/>
              <a:t>时获得一个</a:t>
            </a:r>
            <a:r>
              <a:rPr altLang="en-US" sz="2000" lang="zh-CN">
                <a:solidFill>
                  <a:srgbClr val="BF0000"/>
                </a:solidFill>
              </a:rPr>
              <a:t>奖励骰</a:t>
            </a:r>
            <a:r>
              <a:rPr altLang="en-US" sz="2000" lang="zh-CN"/>
              <a:t>，如果成功，除了照常获得的1D6</a:t>
            </a:r>
            <a:r>
              <a:rPr altLang="en-US" sz="2000" lang="zh-CN"/>
              <a:t>点理智值回复外，调查员还将从任何</a:t>
            </a:r>
            <a:r>
              <a:rPr altLang="en-US" sz="2000" lang="zh-CN">
                <a:solidFill>
                  <a:srgbClr val="BF0000"/>
                </a:solidFill>
              </a:rPr>
              <a:t>不定性疯狂</a:t>
            </a:r>
            <a:r>
              <a:rPr altLang="en-US" sz="2000" lang="zh-CN"/>
              <a:t>中恢</a:t>
            </a:r>
            <a:r>
              <a:rPr altLang="en-US" sz="2000" lang="zh-CN"/>
              <a:t>复过来。但是如果失败，</a:t>
            </a:r>
            <a:r>
              <a:rPr altLang="en-US" sz="2000" lang="zh-CN"/>
              <a:t>你</a:t>
            </a:r>
            <a:r>
              <a:rPr altLang="en-US" sz="2000" lang="zh-CN"/>
              <a:t>将要对此的相关背景进行修改，并且不再拥有关键连接。</a:t>
            </a:r>
            <a:endParaRPr altLang="en-US" sz="2000" lang="zh-CN"/>
          </a:p>
          <a:p>
            <a:r>
              <a:rPr altLang="zh-CN" sz="2000" lang="en-US"/>
              <a:t> </a:t>
            </a:r>
            <a:r>
              <a:rPr altLang="zh-CN" sz="2000" lang="en-US"/>
              <a:t> </a:t>
            </a:r>
            <a:r>
              <a:rPr altLang="zh-CN" sz="2000" lang="en-US"/>
              <a:t> </a:t>
            </a:r>
            <a:r>
              <a:rPr altLang="zh-CN" sz="2000" lang="en-US"/>
              <a:t> 一段时间之后，</a:t>
            </a:r>
            <a:r>
              <a:rPr altLang="zh-CN" sz="2000" lang="zh-CN"/>
              <a:t>你</a:t>
            </a:r>
            <a:r>
              <a:rPr altLang="zh-CN" sz="2000" lang="en-US"/>
              <a:t>可能会有机会再一次建立</a:t>
            </a:r>
            <a:r>
              <a:rPr altLang="en-US" sz="2000" lang="zh-CN"/>
              <a:t>新的关键连接。在进行幕间成长时，</a:t>
            </a:r>
            <a:r>
              <a:rPr altLang="en-US" sz="2000" lang="zh-CN"/>
              <a:t>一条背景条目可能会因为调查员成功的使用了“自救”</a:t>
            </a:r>
            <a:r>
              <a:rPr altLang="en-US" sz="2000" lang="zh-CN"/>
              <a:t>而转换成新的关键连接。另外，任何在</a:t>
            </a:r>
            <a:r>
              <a:rPr altLang="en-US" sz="2000" lang="zh-CN">
                <a:solidFill>
                  <a:srgbClr val="BF0000"/>
                </a:solidFill>
              </a:rPr>
              <a:t>理智检定大成</a:t>
            </a:r>
            <a:r>
              <a:rPr altLang="en-US" sz="2000" lang="zh-CN">
                <a:solidFill>
                  <a:srgbClr val="BF0000"/>
                </a:solidFill>
              </a:rPr>
              <a:t>功</a:t>
            </a:r>
            <a:r>
              <a:rPr altLang="en-US" sz="2000" lang="zh-CN"/>
              <a:t>的情况下（掷出1时）</a:t>
            </a:r>
            <a:r>
              <a:rPr altLang="en-US" sz="2000" lang="zh-CN"/>
              <a:t>你</a:t>
            </a:r>
            <a:r>
              <a:rPr altLang="en-US" sz="2000" lang="zh-CN"/>
              <a:t>可以立即指定一个新</a:t>
            </a:r>
            <a:r>
              <a:rPr altLang="en-US" sz="2000" lang="zh-CN"/>
              <a:t>的关键连接，取代过去丢失的。</a:t>
            </a:r>
            <a:endParaRPr altLang="en-US" sz="2000" 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/>
      </p:grpSpPr>
      <p:pic>
        <p:nvPicPr>
          <p:cNvPr id="2097203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3810" y="100965"/>
            <a:ext cx="12199620" cy="6655435"/>
          </a:xfrm>
          <a:prstGeom prst="rect"/>
        </p:spPr>
      </p:pic>
      <p:sp>
        <p:nvSpPr>
          <p:cNvPr id="1048732" name="文本框 1">
            <a:hlinkClick r:id="rId2" action="ppaction://hlinksldjump"/>
          </p:cNvPr>
          <p:cNvSpPr txBox="1"/>
          <p:nvPr/>
        </p:nvSpPr>
        <p:spPr>
          <a:xfrm>
            <a:off x="90170" y="76200"/>
            <a:ext cx="61976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4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/>
      </p:grpSpPr>
      <p:sp>
        <p:nvSpPr>
          <p:cNvPr id="1048733" name="文本框 1"/>
          <p:cNvSpPr txBox="1"/>
          <p:nvPr/>
        </p:nvSpPr>
        <p:spPr>
          <a:xfrm>
            <a:off x="850900" y="1851025"/>
            <a:ext cx="9979025" cy="25298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44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最后再次强调：</a:t>
            </a:r>
            <a:r>
              <a:rPr altLang="en-US" sz="44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不懂的先看规则书</a:t>
            </a:r>
            <a:endParaRPr altLang="en-US" sz="44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44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         不确定的也看规则书</a:t>
            </a:r>
            <a:endParaRPr altLang="en-US" sz="44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44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         一切以规则书为基准</a:t>
            </a:r>
            <a:endParaRPr altLang="en-US" sz="44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44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         规则书 永远滴神！！！</a:t>
            </a:r>
            <a:endParaRPr altLang="en-US" sz="4400" lang="zh-CN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734" name="文本框 2">
            <a:hlinkClick r:id="rId1" action="ppaction://hlinksldjump"/>
          </p:cNvPr>
          <p:cNvSpPr txBox="1"/>
          <p:nvPr/>
        </p:nvSpPr>
        <p:spPr>
          <a:xfrm>
            <a:off x="90170" y="76200"/>
            <a:ext cx="69088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5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/>
      </p:grpSpPr>
      <p:pic>
        <p:nvPicPr>
          <p:cNvPr id="2097204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8895" y="487680"/>
            <a:ext cx="12094210" cy="6151880"/>
          </a:xfrm>
          <a:prstGeom prst="rect"/>
        </p:spPr>
      </p:pic>
      <p:sp>
        <p:nvSpPr>
          <p:cNvPr id="1048735" name="文本框 1">
            <a:hlinkClick r:id="rId2" action="ppaction://hlinksldjump"/>
          </p:cNvPr>
          <p:cNvSpPr txBox="1"/>
          <p:nvPr/>
        </p:nvSpPr>
        <p:spPr>
          <a:xfrm>
            <a:off x="90170" y="76200"/>
            <a:ext cx="771525" cy="548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6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/>
      </p:grpSpPr>
      <p:sp>
        <p:nvSpPr>
          <p:cNvPr id="1048637" name="文本框 1"/>
          <p:cNvSpPr txBox="1"/>
          <p:nvPr/>
        </p:nvSpPr>
        <p:spPr>
          <a:xfrm>
            <a:off x="1004570" y="1338580"/>
            <a:ext cx="9522460" cy="32029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	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本攻略适用于对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coc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跑团具有基本认知的萌新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pl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，当然，如果有团在身那是再好不过的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emmm</a:t>
            </a:r>
            <a:endParaRPr altLang="zh-CN" sz="3200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	</a:t>
            </a:r>
            <a:endParaRPr altLang="zh-CN" sz="3200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	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工具：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一份</a:t>
            </a:r>
            <a:r>
              <a:rPr altLang="en-US" sz="32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空白人物卡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（群文件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萌新须知）</a:t>
            </a:r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	      2.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软件</a:t>
            </a:r>
            <a:r>
              <a:rPr altLang="zh-CN" sz="3200" lang="en-US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WPS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（手机电脑皆可）</a:t>
            </a:r>
            <a:endParaRPr altLang="en-US" sz="32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	      3.</a:t>
            </a:r>
            <a:r>
              <a:rPr altLang="en-US" sz="32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一丢丢的兴趣和理解能力以及手机电脑的基本操作</a:t>
            </a:r>
            <a:r>
              <a:rPr altLang="zh-CN" sz="32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emm</a:t>
            </a:r>
            <a:endParaRPr altLang="zh-CN" sz="3200" 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638" name="文本框 2"/>
          <p:cNvSpPr txBox="1"/>
          <p:nvPr/>
        </p:nvSpPr>
        <p:spPr>
          <a:xfrm>
            <a:off x="7424420" y="5710555"/>
            <a:ext cx="252539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800" lang="en-US"/>
              <a:t>start</a:t>
            </a:r>
            <a:endParaRPr altLang="zh-CN" sz="2800" lang="en-US"/>
          </a:p>
        </p:txBody>
      </p:sp>
      <p:sp>
        <p:nvSpPr>
          <p:cNvPr id="1048639" name="右箭头 3"/>
          <p:cNvSpPr/>
          <p:nvPr/>
        </p:nvSpPr>
        <p:spPr>
          <a:xfrm>
            <a:off x="8408035" y="5728335"/>
            <a:ext cx="882650" cy="486410"/>
          </a:xfrm>
          <a:prstGeom prst="rightArrow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0" name="文本框 0">
            <a:hlinkClick r:id="rId1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1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/>
      </p:grpSpPr>
      <p:pic>
        <p:nvPicPr>
          <p:cNvPr id="2097205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1910" y="36195"/>
            <a:ext cx="12108180" cy="6785610"/>
          </a:xfrm>
          <a:prstGeom prst="rect"/>
        </p:spPr>
      </p:pic>
      <p:sp>
        <p:nvSpPr>
          <p:cNvPr id="1048738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751840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7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/>
      </p:grpSpPr>
      <p:sp>
        <p:nvSpPr>
          <p:cNvPr id="1048739" name="文本框 1"/>
          <p:cNvSpPr txBox="1"/>
          <p:nvPr/>
        </p:nvSpPr>
        <p:spPr>
          <a:xfrm>
            <a:off x="1676400" y="842645"/>
            <a:ext cx="8839835" cy="5247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注意</a:t>
            </a:r>
            <a:r>
              <a:rPr altLang="zh-CN" sz="4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!!!!!!!!!</a:t>
            </a:r>
            <a:endParaRPr altLang="en-US" sz="4400" 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千万不要禁言骰娘，不要将骰娘踢出群，不然会上云黑名单，所有的骰娘将不会为你提供服务。要关闭骰娘请用。</a:t>
            </a:r>
            <a:r>
              <a:rPr altLang="zh-CN" sz="4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botoff</a:t>
            </a:r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要让骰娘退群用指令。</a:t>
            </a:r>
            <a:r>
              <a:rPr altLang="zh-CN" sz="4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dismiss</a:t>
            </a:r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或。</a:t>
            </a:r>
            <a:r>
              <a:rPr altLang="zh-CN" sz="4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bot exist</a:t>
            </a:r>
            <a:endParaRPr altLang="zh-CN" sz="4400" 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详情请输入。</a:t>
            </a:r>
            <a:r>
              <a:rPr altLang="zh-CN" sz="4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help</a:t>
            </a:r>
            <a:r>
              <a:rPr altLang="en-US" sz="4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协议 </a:t>
            </a:r>
            <a:endParaRPr altLang="en-US" sz="4400" 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740" name="文本框 2">
            <a:hlinkClick r:id="rId1" action="ppaction://hlinksldjump"/>
          </p:cNvPr>
          <p:cNvSpPr txBox="1"/>
          <p:nvPr/>
        </p:nvSpPr>
        <p:spPr>
          <a:xfrm>
            <a:off x="90170" y="76200"/>
            <a:ext cx="77152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r>
              <a:rPr altLang="zh-CN" b="1" sz="2800" i="1" lang="en-US"/>
              <a:t>8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/>
      </p:grpSpPr>
      <p:sp>
        <p:nvSpPr>
          <p:cNvPr id="1048741" name="文本框 1"/>
          <p:cNvSpPr txBox="1"/>
          <p:nvPr/>
        </p:nvSpPr>
        <p:spPr>
          <a:xfrm>
            <a:off x="1705610" y="2249805"/>
            <a:ext cx="8819515" cy="24917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4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蟹蟹你在百忙之间抽出时间来看我敷衍你们的瞎编之作（</a:t>
            </a:r>
            <a:r>
              <a:rPr altLang="zh-CN" sz="4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bushi</a:t>
            </a:r>
            <a:r>
              <a:rPr altLang="en-US" sz="4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）（笑）</a:t>
            </a:r>
            <a:endParaRPr altLang="en-US" sz="4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/>
      </p:grpSpPr>
      <p:sp>
        <p:nvSpPr>
          <p:cNvPr id="1048742" name="文本框 1"/>
          <p:cNvSpPr txBox="1"/>
          <p:nvPr/>
        </p:nvSpPr>
        <p:spPr>
          <a:xfrm>
            <a:off x="514886" y="519430"/>
            <a:ext cx="5022230" cy="58191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6.7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版本更新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目录与页码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规则书互通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3.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部分强调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4.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技能栏上灰字补充说明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5.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超链接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6.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一些排版布局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7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0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版本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更新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纠正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了</a:t>
            </a:r>
            <a:r>
              <a:rPr altLang="en-US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关于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hp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与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san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描述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48904" name="文本框 1"/>
          <p:cNvSpPr txBox="1"/>
          <p:nvPr/>
        </p:nvSpPr>
        <p:spPr>
          <a:xfrm>
            <a:off x="5537116" y="649432"/>
            <a:ext cx="6498064" cy="37363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7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5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0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版本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更新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更正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了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关键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链接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描述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补充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了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关于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武器拦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描述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补充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了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关于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混点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描述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补充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了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属性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分配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方案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5</a:t>
            </a:r>
            <a:r>
              <a:rPr altLang="zh-CN" sz="37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更正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了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关于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体力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altLang="zh-CN" sz="37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语言行描述</a:t>
            </a:r>
            <a:endParaRPr altLang="en-US" sz="37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/>
      </p:grpSpPr>
      <p:sp>
        <p:nvSpPr>
          <p:cNvPr id="1048641" name="文本框 1"/>
          <p:cNvSpPr txBox="1"/>
          <p:nvPr/>
        </p:nvSpPr>
        <p:spPr>
          <a:xfrm>
            <a:off x="467995" y="415925"/>
            <a:ext cx="9544685" cy="4216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altLang="zh-CN" sz="2400" 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altLang="en-US" sz="24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使用</a:t>
            </a:r>
            <a:r>
              <a:rPr altLang="zh-CN" sz="2400" lang="en-US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WPS</a:t>
            </a:r>
            <a:r>
              <a:rPr altLang="en-US" sz="2400" lang="zh-CN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软件</a:t>
            </a:r>
            <a:r>
              <a:rPr altLang="en-US" sz="2400" 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打开空白人物卡，可以看到以下画面：</a:t>
            </a:r>
            <a:endParaRPr altLang="en-US" sz="2400" lang="zh-CN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2097155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67995" y="1005205"/>
            <a:ext cx="7127875" cy="5372100"/>
          </a:xfrm>
          <a:prstGeom prst="rect"/>
        </p:spPr>
      </p:pic>
      <p:sp>
        <p:nvSpPr>
          <p:cNvPr id="1048642" name="文本框 3"/>
          <p:cNvSpPr txBox="1"/>
          <p:nvPr/>
        </p:nvSpPr>
        <p:spPr>
          <a:xfrm>
            <a:off x="8275955" y="2302510"/>
            <a:ext cx="2717800" cy="11074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3600" lang="zh-CN">
                <a:latin typeface="隶书" panose="02010509060101010101" charset="-122"/>
                <a:ea typeface="隶书" panose="02010509060101010101" charset="-122"/>
              </a:rPr>
              <a:t>接下来将分版块讲解：</a:t>
            </a:r>
            <a:endParaRPr altLang="en-US" sz="3600" lang="zh-CN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048643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2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/>
      </p:grpSpPr>
      <p:sp>
        <p:nvSpPr>
          <p:cNvPr id="1048644" name="文本框 1"/>
          <p:cNvSpPr txBox="1"/>
          <p:nvPr/>
        </p:nvSpPr>
        <p:spPr>
          <a:xfrm>
            <a:off x="964565" y="902335"/>
            <a:ext cx="4270375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/>
              <a:t>先让我们看向左上角那一小块：</a:t>
            </a:r>
            <a:endParaRPr altLang="en-US" lang="zh-CN"/>
          </a:p>
        </p:txBody>
      </p:sp>
      <p:pic>
        <p:nvPicPr>
          <p:cNvPr id="2097156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64565" y="1270635"/>
            <a:ext cx="5269230" cy="2926080"/>
          </a:xfrm>
          <a:prstGeom prst="rect"/>
        </p:spPr>
      </p:pic>
      <p:sp>
        <p:nvSpPr>
          <p:cNvPr id="1048645" name="文本框 3"/>
          <p:cNvSpPr txBox="1"/>
          <p:nvPr/>
        </p:nvSpPr>
        <p:spPr>
          <a:xfrm>
            <a:off x="6430645" y="1335405"/>
            <a:ext cx="4796155" cy="44221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charset="0"/>
              <a:buChar char="u"/>
            </a:pP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姓名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：你所扮演的角色（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pc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）的姓名（如张三、李四等）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u"/>
            </a:pP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玩家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：你自己（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pl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）的昵称（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qq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名之类的）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u"/>
            </a:pP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时代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：根据模组的不同，分为现代，近代，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1920s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，古代等等，根据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模组和</a:t>
            </a:r>
            <a:r>
              <a:rPr altLang="zh-CN" sz="24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kp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的要求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填写。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u"/>
            </a:pP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年龄、性别、住地、故乡均为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pc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的信息，根据模组的要求填写，若模组未要求，符合背景即可。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-285750" marL="285750">
              <a:buFont typeface="Wingdings" panose="05000000000000000000" charset="0"/>
              <a:buChar char="u"/>
            </a:pP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职业版块将于技能版块一同讲解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646" name="文本框 0">
            <a:hlinkClick r:id="rId2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3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/>
      </p:grpSpPr>
      <p:sp>
        <p:nvSpPr>
          <p:cNvPr id="1048647" name="文本框 1"/>
          <p:cNvSpPr txBox="1"/>
          <p:nvPr/>
        </p:nvSpPr>
        <p:spPr>
          <a:xfrm>
            <a:off x="570230" y="608330"/>
            <a:ext cx="4605020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/>
              <a:t>再让我们把目光右移：</a:t>
            </a:r>
            <a:endParaRPr altLang="en-US" lang="zh-CN"/>
          </a:p>
        </p:txBody>
      </p:sp>
      <p:pic>
        <p:nvPicPr>
          <p:cNvPr id="2097157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70230" y="1139825"/>
            <a:ext cx="5919470" cy="2407285"/>
          </a:xfrm>
          <a:prstGeom prst="rect"/>
        </p:spPr>
      </p:pic>
      <p:sp>
        <p:nvSpPr>
          <p:cNvPr id="1048648" name="矩形 5"/>
          <p:cNvSpPr/>
          <p:nvPr/>
        </p:nvSpPr>
        <p:spPr>
          <a:xfrm>
            <a:off x="1176020" y="1490345"/>
            <a:ext cx="588645" cy="2018665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9" name="矩形 6"/>
          <p:cNvSpPr/>
          <p:nvPr/>
        </p:nvSpPr>
        <p:spPr>
          <a:xfrm>
            <a:off x="2997200" y="1490345"/>
            <a:ext cx="659130" cy="2018665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0" name="矩形 7"/>
          <p:cNvSpPr/>
          <p:nvPr/>
        </p:nvSpPr>
        <p:spPr>
          <a:xfrm>
            <a:off x="5117465" y="1490345"/>
            <a:ext cx="730250" cy="1349375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58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5095" y="3724910"/>
            <a:ext cx="11941810" cy="868680"/>
          </a:xfrm>
          <a:prstGeom prst="rect"/>
        </p:spPr>
      </p:pic>
      <p:sp>
        <p:nvSpPr>
          <p:cNvPr id="1048651" name="矩形 10"/>
          <p:cNvSpPr/>
          <p:nvPr/>
        </p:nvSpPr>
        <p:spPr>
          <a:xfrm>
            <a:off x="5629275" y="3724910"/>
            <a:ext cx="545465" cy="528320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2" name="文本框 11"/>
          <p:cNvSpPr txBox="1"/>
          <p:nvPr/>
        </p:nvSpPr>
        <p:spPr>
          <a:xfrm>
            <a:off x="942975" y="5239385"/>
            <a:ext cx="9918065" cy="10058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红框部分是需要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pl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填写的，而属性的分配则根据模组与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kp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的要求，有以下三种形式：</a:t>
            </a:r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8653" name="文本框 12"/>
          <p:cNvSpPr txBox="1"/>
          <p:nvPr/>
        </p:nvSpPr>
        <p:spPr>
          <a:xfrm>
            <a:off x="1912620" y="4732020"/>
            <a:ext cx="8489950" cy="4851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</a:rPr>
              <a:t>（其他部分会由电脑自主完成，护甲暂不考虑）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48654" name="文本框 0">
            <a:hlinkClick r:id="rId3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4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/>
      </p:grpSpPr>
      <p:sp>
        <p:nvSpPr>
          <p:cNvPr id="1048658" name="文本框 5"/>
          <p:cNvSpPr txBox="1"/>
          <p:nvPr/>
        </p:nvSpPr>
        <p:spPr>
          <a:xfrm>
            <a:off x="4812665" y="760095"/>
            <a:ext cx="6402070" cy="28473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购点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即</a:t>
            </a:r>
            <a:r>
              <a:rPr altLang="en-US" sz="24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自主分配属性点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，如左图的购点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460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不含运（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80/30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），幸运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3d6*5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的意思就是除幸运外八大基石属性的总和最高为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460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，其中单项属性最高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80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，最低</a:t>
            </a:r>
            <a:r>
              <a:rPr altLang="zh-CN" sz="24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30</a:t>
            </a:r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，幸运另骰（有些模组是含运的，注意区分）</a:t>
            </a:r>
            <a:endParaRPr altLang="en-US" sz="24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24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幸运骰点方法如下图：</a:t>
            </a:r>
            <a:endParaRPr altLang="zh-CN" sz="24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61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812665" y="3436620"/>
            <a:ext cx="6692900" cy="1358265"/>
          </a:xfrm>
          <a:prstGeom prst="rect"/>
        </p:spPr>
      </p:pic>
      <p:sp>
        <p:nvSpPr>
          <p:cNvPr id="1048659" name="文本框 8"/>
          <p:cNvSpPr txBox="1"/>
          <p:nvPr/>
        </p:nvSpPr>
        <p:spPr>
          <a:xfrm>
            <a:off x="5062855" y="4945380"/>
            <a:ext cx="5639435" cy="14630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（</a:t>
            </a:r>
            <a:r>
              <a:rPr altLang="zh-CN" sz="28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r3D6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指骰</a:t>
            </a:r>
            <a:r>
              <a:rPr altLang="zh-CN" sz="28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3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个六面骰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，其值相加，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*5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指最终结果</a:t>
            </a:r>
            <a:r>
              <a:rPr altLang="zh-CN" sz="28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*5</a:t>
            </a:r>
            <a:r>
              <a:rPr altLang="en-US" sz="28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altLang="zh-CN" sz="2800" 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altLang="en-US" sz="28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62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5440" y="528955"/>
            <a:ext cx="4364990" cy="5800090"/>
          </a:xfrm>
          <a:prstGeom prst="rect"/>
        </p:spPr>
      </p:pic>
      <p:sp>
        <p:nvSpPr>
          <p:cNvPr id="1048660" name="文本框 1">
            <a:hlinkClick r:id="rId3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6</a:t>
            </a:r>
            <a:endParaRPr altLang="zh-CN" b="1" sz="2800" i="1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/>
      </p:grpSpPr>
      <p:sp>
        <p:nvSpPr>
          <p:cNvPr id="1048655" name="文本框 2"/>
          <p:cNvSpPr txBox="1"/>
          <p:nvPr/>
        </p:nvSpPr>
        <p:spPr>
          <a:xfrm>
            <a:off x="4845050" y="398145"/>
            <a:ext cx="6524625" cy="3825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如红框所示，属性点的分配有以下两种方式：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altLang="zh-CN" sz="32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roll</a:t>
            </a:r>
            <a:r>
              <a:rPr altLang="en-US" sz="32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点</a:t>
            </a:r>
            <a:endParaRPr altLang="en-US" sz="3200" 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</a:t>
            </a:r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roll3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选</a:t>
            </a:r>
            <a:r>
              <a:rPr altLang="zh-CN" sz="3200" 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altLang="en-US" sz="3200" 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，即找骰娘随机给出三版属性，从中选取一个作为你的属性面板，具体方法如下图：</a:t>
            </a:r>
            <a:endParaRPr altLang="en-US" sz="32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altLang="en-US" sz="3200" 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59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51425" y="3475355"/>
            <a:ext cx="6111875" cy="2072640"/>
          </a:xfrm>
          <a:prstGeom prst="rect"/>
        </p:spPr>
      </p:pic>
      <p:sp>
        <p:nvSpPr>
          <p:cNvPr id="1048656" name="文本框 4"/>
          <p:cNvSpPr txBox="1"/>
          <p:nvPr/>
        </p:nvSpPr>
        <p:spPr>
          <a:xfrm>
            <a:off x="5479415" y="5720715"/>
            <a:ext cx="5256530" cy="10058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800" lang="zh-CN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</a:t>
            </a:r>
            <a:r>
              <a:rPr altLang="en-US" sz="2800" 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r>
              <a:rPr altLang="zh-CN" sz="2800" 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coc7 N</a:t>
            </a:r>
            <a:r>
              <a:rPr altLang="en-US" sz="2800" lang="zh-CN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指给出</a:t>
            </a:r>
            <a:r>
              <a:rPr altLang="zh-CN" sz="2800" lang="en-US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</a:t>
            </a:r>
            <a:r>
              <a:rPr altLang="en-US" sz="2800" lang="zh-CN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组</a:t>
            </a:r>
            <a:r>
              <a:rPr altLang="zh-CN" sz="2800" lang="en-US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coc7</a:t>
            </a:r>
            <a:r>
              <a:rPr altLang="en-US" sz="2800" lang="zh-CN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版人物属性）</a:t>
            </a:r>
            <a:endParaRPr altLang="en-US" sz="2800" lang="zh-CN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097160" name="图片 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35280" y="528955"/>
            <a:ext cx="4364990" cy="5800090"/>
          </a:xfrm>
          <a:prstGeom prst="rect"/>
        </p:spPr>
      </p:pic>
      <p:sp>
        <p:nvSpPr>
          <p:cNvPr id="1048657" name="文本框 1">
            <a:hlinkClick r:id="rId3" action="ppaction://hlinksldjump"/>
          </p:cNvPr>
          <p:cNvSpPr txBox="1"/>
          <p:nvPr/>
        </p:nvSpPr>
        <p:spPr>
          <a:xfrm>
            <a:off x="90170" y="76200"/>
            <a:ext cx="386715" cy="5486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sz="2800" i="1" lang="en-US"/>
              <a:t>5</a:t>
            </a:r>
            <a:endParaRPr altLang="zh-CN" b="1" sz="2800" i="1"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2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2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23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2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8、21、22、23、24、25、28、33、37、40、41、4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PLACING_PICTURE_USER_VIEWPORT" val="{&quot;height&quot;:3008,&quot;width&quot;:12967}"/>
</p:tagLst>
</file>

<file path=ppt/tags/tag141.xml><?xml version="1.0" encoding="utf-8"?>
<p:tagLst xmlns:p="http://schemas.openxmlformats.org/presentationml/2006/main">
  <p:tag name="KSO_WM_UNIT_PLACING_PICTURE_USER_VIEWPORT" val="{&quot;height&quot;:4150,&quot;width&quot;:3821}"/>
</p:tagLst>
</file>

<file path=ppt/tags/tag142.xml><?xml version="1.0" encoding="utf-8"?>
<p:tagLst xmlns:p="http://schemas.openxmlformats.org/presentationml/2006/main">
  <p:tag name="KSO_WM_UNIT_PLACING_PICTURE_USER_VIEWPORT" val="{&quot;height&quot;:4033,&quot;width&quot;:5978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9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1_Office 主题​​">
  <a:themeElements>
    <a:clrScheme name="自定义 106">
      <a:dk1>
        <a:srgbClr val="000000"/>
      </a:dk1>
      <a:lt1>
        <a:srgbClr val="FFFFFF"/>
      </a:lt1>
      <a:dk2>
        <a:srgbClr val="EFEBE5"/>
      </a:dk2>
      <a:lt2>
        <a:srgbClr val="FDFCFC"/>
      </a:lt2>
      <a:accent1>
        <a:srgbClr val="C5B371"/>
      </a:accent1>
      <a:accent2>
        <a:srgbClr val="B2C97A"/>
      </a:accent2>
      <a:accent3>
        <a:srgbClr val="74BA7C"/>
      </a:accent3>
      <a:accent4>
        <a:srgbClr val="85D799"/>
      </a:accent4>
      <a:accent5>
        <a:srgbClr val="6EC4B2"/>
      </a:accent5>
      <a:accent6>
        <a:srgbClr val="6BAAC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一份正经的车卡攻略（确信</dc:title>
  <dc:creator>lenovo-pc</dc:creator>
  <cp:lastModifiedBy>πάλι ο στεγόσα</cp:lastModifiedBy>
  <dcterms:created xsi:type="dcterms:W3CDTF">2020-02-21T08:53:00Z</dcterms:created>
  <dcterms:modified xsi:type="dcterms:W3CDTF">2020-03-19T18:34:47Z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  <property fmtid="{D5CDD505-2E9C-101B-9397-08002B2CF9AE}" pid="3" name="KSORubyTemplateID">
    <vt:lpwstr>13</vt:lpwstr>
  </property>
</Properties>
</file>